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681" r:id="rId2"/>
  </p:sldMasterIdLst>
  <p:notesMasterIdLst>
    <p:notesMasterId r:id="rId36"/>
  </p:notesMasterIdLst>
  <p:sldIdLst>
    <p:sldId id="272" r:id="rId3"/>
    <p:sldId id="595" r:id="rId4"/>
    <p:sldId id="537" r:id="rId5"/>
    <p:sldId id="499" r:id="rId6"/>
    <p:sldId id="597" r:id="rId7"/>
    <p:sldId id="555" r:id="rId8"/>
    <p:sldId id="598" r:id="rId9"/>
    <p:sldId id="556" r:id="rId10"/>
    <p:sldId id="599" r:id="rId11"/>
    <p:sldId id="480" r:id="rId12"/>
    <p:sldId id="600" r:id="rId13"/>
    <p:sldId id="500" r:id="rId14"/>
    <p:sldId id="601" r:id="rId15"/>
    <p:sldId id="501" r:id="rId16"/>
    <p:sldId id="502" r:id="rId17"/>
    <p:sldId id="557" r:id="rId18"/>
    <p:sldId id="593" r:id="rId19"/>
    <p:sldId id="559" r:id="rId20"/>
    <p:sldId id="564" r:id="rId21"/>
    <p:sldId id="565" r:id="rId22"/>
    <p:sldId id="504" r:id="rId23"/>
    <p:sldId id="602" r:id="rId24"/>
    <p:sldId id="509" r:id="rId25"/>
    <p:sldId id="510" r:id="rId26"/>
    <p:sldId id="511" r:id="rId27"/>
    <p:sldId id="505" r:id="rId28"/>
    <p:sldId id="603" r:id="rId29"/>
    <p:sldId id="506" r:id="rId30"/>
    <p:sldId id="579" r:id="rId31"/>
    <p:sldId id="508" r:id="rId32"/>
    <p:sldId id="507" r:id="rId33"/>
    <p:sldId id="596" r:id="rId34"/>
    <p:sldId id="59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621"/>
    <a:srgbClr val="00FFFF"/>
    <a:srgbClr val="00FF00"/>
    <a:srgbClr val="000000"/>
    <a:srgbClr val="F7F7F7"/>
    <a:srgbClr val="034E73"/>
    <a:srgbClr val="C8C800"/>
    <a:srgbClr val="FD4A03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>
      <p:cViewPr varScale="1">
        <p:scale>
          <a:sx n="126" d="100"/>
          <a:sy n="126" d="100"/>
        </p:scale>
        <p:origin x="10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F3D94-65A9-4313-9D15-DC417A9A3D69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0DA16-2193-4250-8B62-F12E0A5F1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534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09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44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71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3779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377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63779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-476200" y="717341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800" b="0">
                <a:solidFill>
                  <a:schemeClr val="tx1"/>
                </a:solidFill>
              </a:defRPr>
            </a:lvl1pPr>
          </a:lstStyle>
          <a:p>
            <a:r>
              <a:rPr lang="en-US" altLang="ko-KR" dirty="0">
                <a:solidFill>
                  <a:prstClr val="white"/>
                </a:solidFill>
              </a:rPr>
              <a:t>6</a:t>
            </a:r>
            <a:r>
              <a:rPr lang="ko-KR" altLang="en-US" dirty="0">
                <a:solidFill>
                  <a:prstClr val="white"/>
                </a:solidFill>
              </a:rPr>
              <a:t>장 힘과 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88224" y="6381327"/>
            <a:ext cx="2133600" cy="365125"/>
          </a:xfrm>
        </p:spPr>
        <p:txBody>
          <a:bodyPr/>
          <a:lstStyle>
            <a:lvl1pPr>
              <a:defRPr sz="1800"/>
            </a:lvl1pPr>
          </a:lstStyle>
          <a:p>
            <a:r>
              <a:rPr lang="en-US" altLang="ko-KR" dirty="0">
                <a:solidFill>
                  <a:prstClr val="white">
                    <a:tint val="75000"/>
                  </a:prstClr>
                </a:solidFill>
              </a:rPr>
              <a:t>1. </a:t>
            </a:r>
            <a:r>
              <a:rPr lang="ko-KR" altLang="en-US" dirty="0">
                <a:solidFill>
                  <a:prstClr val="white">
                    <a:tint val="75000"/>
                  </a:prstClr>
                </a:solidFill>
              </a:rPr>
              <a:t>물리학의 시작 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>
          <a:xfrm>
            <a:off x="971600" y="260648"/>
            <a:ext cx="10224417" cy="719138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65488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9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3. </a:t>
            </a:r>
            <a:r>
              <a:rPr lang="ko-KR" altLang="en-US" dirty="0"/>
              <a:t>열의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69049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60C33A7-BED3-446A-89F0-90A9CF1BD94A}" type="datetimeFigureOut">
              <a:rPr lang="ko-KR" altLang="en-US" smtClean="0">
                <a:solidFill>
                  <a:prstClr val="white"/>
                </a:solidFill>
              </a:rPr>
              <a:pPr/>
              <a:t>2022. 11. 26.</a:t>
            </a:fld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3528" y="638132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051050" y="1412875"/>
            <a:ext cx="3745087" cy="9144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ko-KR" altLang="en-US"/>
              <a:t>ㄴ이ㅏ러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763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9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3. </a:t>
            </a:r>
            <a:r>
              <a:rPr lang="ko-KR" altLang="en-US" dirty="0"/>
              <a:t>열의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F60C33A7-BED3-446A-89F0-90A9CF1BD94A}" type="datetimeFigureOut">
              <a:rPr lang="ko-KR" altLang="en-US" smtClean="0"/>
              <a:pPr/>
              <a:t>2022. 11. 26.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3528" y="638132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051050" y="1412875"/>
            <a:ext cx="3745087" cy="9144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ko-KR" altLang="en-US"/>
              <a:t>ㄴ이ㅏ러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불과 공기의 과학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02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736"/>
            <a:ext cx="9144000" cy="695273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29267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grpSp>
        <p:nvGrpSpPr>
          <p:cNvPr id="10" name="Group 27"/>
          <p:cNvGrpSpPr/>
          <p:nvPr/>
        </p:nvGrpSpPr>
        <p:grpSpPr>
          <a:xfrm>
            <a:off x="3200149" y="3764835"/>
            <a:ext cx="2743703" cy="92673"/>
            <a:chOff x="2713456" y="2518210"/>
            <a:chExt cx="3658270" cy="914400"/>
          </a:xfrm>
        </p:grpSpPr>
        <p:sp>
          <p:nvSpPr>
            <p:cNvPr id="11" name="Rectangle 28"/>
            <p:cNvSpPr/>
            <p:nvPr/>
          </p:nvSpPr>
          <p:spPr>
            <a:xfrm>
              <a:off x="2713456" y="2518210"/>
              <a:ext cx="914400" cy="9144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2" name="Rectangle 29"/>
            <p:cNvSpPr/>
            <p:nvPr/>
          </p:nvSpPr>
          <p:spPr>
            <a:xfrm>
              <a:off x="3628079" y="2518210"/>
              <a:ext cx="914400" cy="91440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3" name="Rectangle 30"/>
            <p:cNvSpPr/>
            <p:nvPr/>
          </p:nvSpPr>
          <p:spPr>
            <a:xfrm>
              <a:off x="4542702" y="2518210"/>
              <a:ext cx="914400" cy="91440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14" name="Rectangle 31"/>
            <p:cNvSpPr/>
            <p:nvPr/>
          </p:nvSpPr>
          <p:spPr>
            <a:xfrm>
              <a:off x="5457326" y="2518210"/>
              <a:ext cx="914400" cy="914400"/>
            </a:xfrm>
            <a:prstGeom prst="rect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-1" y="-94736"/>
            <a:ext cx="9144001" cy="6952736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852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-16477"/>
            <a:ext cx="9144000" cy="1062679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 t="-24032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lt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0" y="5767346"/>
            <a:ext cx="9144000" cy="1103011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 t="-194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6162" y="6441894"/>
            <a:ext cx="534173" cy="365125"/>
          </a:xfrm>
        </p:spPr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3" name="Text Box 26">
            <a:extLst>
              <a:ext uri="{FF2B5EF4-FFF2-40B4-BE49-F238E27FC236}">
                <a16:creationId xmlns:a16="http://schemas.microsoft.com/office/drawing/2014/main" id="{A11872B5-B2D1-DD46-8633-3D5E70119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5" y="6437544"/>
            <a:ext cx="9121105" cy="373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5891" tIns="47946" rIns="95891" bIns="47946">
            <a:spAutoFit/>
          </a:bodyPr>
          <a:lstStyle>
            <a:lvl1pPr algn="l" defTabSz="95726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77838" algn="l" defTabSz="95726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57263" algn="l" defTabSz="95726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38275" algn="l" defTabSz="95726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17700" algn="l" defTabSz="957263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74900" defTabSz="9572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32100" defTabSz="9572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89300" defTabSz="9572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46500" defTabSz="9572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/>
            <a:r>
              <a:rPr lang="en-US" altLang="ja-JP" sz="1800" b="0" dirty="0">
                <a:solidFill>
                  <a:schemeClr val="tx2"/>
                </a:solidFill>
                <a:latin typeface="Palatino Linotype" panose="02040502050505030304" pitchFamily="18" charset="0"/>
                <a:ea typeface="Apple SD 산돌고딕 Neo 일반체"/>
                <a:cs typeface="Optima"/>
              </a:rPr>
              <a:t>Physics</a:t>
            </a:r>
            <a:r>
              <a:rPr lang="en-US" altLang="ja-JP" sz="1800" b="0" baseline="0" dirty="0">
                <a:solidFill>
                  <a:schemeClr val="tx2"/>
                </a:solidFill>
                <a:latin typeface="Palatino Linotype" panose="02040502050505030304" pitchFamily="18" charset="0"/>
                <a:ea typeface="Apple SD 산돌고딕 Neo 일반체"/>
                <a:cs typeface="Optima"/>
              </a:rPr>
              <a:t> of 36.5˚C </a:t>
            </a:r>
            <a:r>
              <a:rPr lang="en-US" altLang="ja-JP" sz="1800" b="0" dirty="0">
                <a:solidFill>
                  <a:schemeClr val="tx2"/>
                </a:solidFill>
                <a:latin typeface="Palatino Linotype" panose="02040502050505030304" pitchFamily="18" charset="0"/>
                <a:ea typeface="Apple SD 산돌고딕 Neo 일반체"/>
                <a:cs typeface="Optima"/>
              </a:rPr>
              <a:t>,</a:t>
            </a:r>
            <a:r>
              <a:rPr lang="en-US" altLang="ja-JP" sz="1800" b="0" baseline="0" dirty="0">
                <a:solidFill>
                  <a:schemeClr val="tx2"/>
                </a:solidFill>
                <a:latin typeface="Palatino Linotype" panose="02040502050505030304" pitchFamily="18" charset="0"/>
                <a:ea typeface="Apple SD 산돌고딕 Neo 일반체"/>
                <a:cs typeface="Optima"/>
              </a:rPr>
              <a:t> </a:t>
            </a:r>
            <a:r>
              <a:rPr lang="en-US" altLang="ko-KR" sz="1800" b="0" baseline="0" dirty="0">
                <a:solidFill>
                  <a:schemeClr val="tx2"/>
                </a:solidFill>
                <a:latin typeface="Palatino Linotype" panose="02040502050505030304" pitchFamily="18" charset="0"/>
                <a:ea typeface="Apple SD 산돌고딕 Neo 일반체"/>
                <a:cs typeface="Optima"/>
              </a:rPr>
              <a:t>Dong Ho Moon</a:t>
            </a:r>
            <a:endParaRPr lang="en-US" altLang="ja-JP" sz="1800" b="0" dirty="0">
              <a:solidFill>
                <a:schemeClr val="tx2"/>
              </a:solidFill>
              <a:latin typeface="Palatino Linotype" panose="02040502050505030304" pitchFamily="18" charset="0"/>
              <a:ea typeface="Apple SD 산돌고딕 Neo 일반체"/>
              <a:cs typeface="Optima"/>
            </a:endParaRPr>
          </a:p>
        </p:txBody>
      </p:sp>
      <p:pic>
        <p:nvPicPr>
          <p:cNvPr id="24" name="Picture 9" descr="전남대로고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28415"/>
            <a:ext cx="428368" cy="429585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-4284" y="637009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763" y="830139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7266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불과 공기의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1975"/>
          <a:stretch/>
        </p:blipFill>
        <p:spPr>
          <a:xfrm>
            <a:off x="0" y="0"/>
            <a:ext cx="1722269" cy="156357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t="857" r="46772" b="48701"/>
          <a:stretch/>
        </p:blipFill>
        <p:spPr>
          <a:xfrm>
            <a:off x="7348151" y="5498757"/>
            <a:ext cx="1795849" cy="13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98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902941"/>
            <a:ext cx="9144000" cy="2776151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 t="-24032" b="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97640" y="1095632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2060"/>
                </a:solidFill>
                <a:effectLst>
                  <a:glow rad="139700">
                    <a:srgbClr val="7030A0">
                      <a:alpha val="40000"/>
                    </a:srgbClr>
                  </a:glow>
                </a:effectLst>
                <a:latin typeface="Ravie" panose="04040805050809020602" pitchFamily="82" charset="0"/>
              </a:rPr>
              <a:t>Contents</a:t>
            </a:r>
            <a:endParaRPr lang="ko-KR" altLang="en-US" sz="2800" dirty="0">
              <a:solidFill>
                <a:srgbClr val="002060"/>
              </a:solidFill>
              <a:effectLst>
                <a:glow rad="139700">
                  <a:srgbClr val="7030A0">
                    <a:alpha val="40000"/>
                  </a:srgbClr>
                </a:glow>
              </a:effectLst>
              <a:latin typeface="Ravie" panose="04040805050809020602" pitchFamily="82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04087" y="1746422"/>
            <a:ext cx="5535827" cy="3476368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+mn-lt"/>
              </a:defRPr>
            </a:lvl1pPr>
            <a:lvl2pPr>
              <a:defRPr>
                <a:solidFill>
                  <a:srgbClr val="002060"/>
                </a:solidFill>
                <a:latin typeface="+mn-lt"/>
              </a:defRPr>
            </a:lvl2pPr>
            <a:lvl3pPr>
              <a:defRPr>
                <a:solidFill>
                  <a:srgbClr val="002060"/>
                </a:solidFill>
                <a:latin typeface="+mn-lt"/>
              </a:defRPr>
            </a:lvl3pPr>
            <a:lvl4pPr>
              <a:defRPr>
                <a:solidFill>
                  <a:srgbClr val="002060"/>
                </a:solidFill>
                <a:latin typeface="+mn-lt"/>
              </a:defRPr>
            </a:lvl4pPr>
            <a:lvl5pPr>
              <a:defRPr>
                <a:solidFill>
                  <a:srgbClr val="002060"/>
                </a:solidFill>
                <a:latin typeface="+mn-lt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400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구름 3"/>
          <p:cNvSpPr/>
          <p:nvPr/>
        </p:nvSpPr>
        <p:spPr>
          <a:xfrm>
            <a:off x="1598141" y="1449859"/>
            <a:ext cx="6161902" cy="4028303"/>
          </a:xfrm>
          <a:prstGeom prst="cloud">
            <a:avLst/>
          </a:prstGeom>
          <a:blipFill dpi="0" rotWithShape="1">
            <a:blip r:embed="rId2">
              <a:alphaModFix amt="30000"/>
            </a:blip>
            <a:srcRect/>
            <a:stretch>
              <a:fillRect t="-24032" b="2"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18168" y="2809103"/>
            <a:ext cx="504336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dirty="0">
                <a:solidFill>
                  <a:srgbClr val="002060"/>
                </a:solidFill>
                <a:effectLst>
                  <a:glow rad="139700">
                    <a:srgbClr val="7030A0">
                      <a:alpha val="40000"/>
                    </a:srgbClr>
                  </a:glow>
                </a:effectLst>
                <a:latin typeface="Ravie" panose="04040805050809020602" pitchFamily="82" charset="0"/>
              </a:rPr>
              <a:t>Thank</a:t>
            </a:r>
            <a:r>
              <a:rPr lang="en-US" altLang="ko-KR" sz="2600" baseline="0" dirty="0">
                <a:solidFill>
                  <a:srgbClr val="002060"/>
                </a:solidFill>
                <a:effectLst>
                  <a:glow rad="139700">
                    <a:srgbClr val="7030A0">
                      <a:alpha val="40000"/>
                    </a:srgbClr>
                  </a:glow>
                </a:effectLst>
                <a:latin typeface="Ravie" panose="04040805050809020602" pitchFamily="82" charset="0"/>
              </a:rPr>
              <a:t> You Very Much</a:t>
            </a:r>
          </a:p>
          <a:p>
            <a:pPr algn="ctr"/>
            <a:r>
              <a:rPr lang="en-US" altLang="ko-KR" sz="2600" baseline="0" dirty="0">
                <a:solidFill>
                  <a:srgbClr val="002060"/>
                </a:solidFill>
                <a:effectLst>
                  <a:glow rad="139700">
                    <a:srgbClr val="7030A0">
                      <a:alpha val="40000"/>
                    </a:srgbClr>
                  </a:glow>
                </a:effectLst>
                <a:latin typeface="Ravie" panose="04040805050809020602" pitchFamily="82" charset="0"/>
              </a:rPr>
              <a:t>for your attention !</a:t>
            </a:r>
            <a:endParaRPr lang="ko-KR" altLang="en-US" sz="2600" dirty="0">
              <a:solidFill>
                <a:srgbClr val="002060"/>
              </a:solidFill>
              <a:effectLst>
                <a:glow rad="139700">
                  <a:srgbClr val="7030A0">
                    <a:alpha val="40000"/>
                  </a:srgbClr>
                </a:glow>
              </a:effectLst>
              <a:latin typeface="Ravie" panose="04040805050809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6849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구름 3"/>
          <p:cNvSpPr/>
          <p:nvPr/>
        </p:nvSpPr>
        <p:spPr>
          <a:xfrm>
            <a:off x="1598141" y="1449859"/>
            <a:ext cx="6161902" cy="4028303"/>
          </a:xfrm>
          <a:prstGeom prst="cloud">
            <a:avLst/>
          </a:prstGeom>
          <a:blipFill dpi="0" rotWithShape="1">
            <a:blip r:embed="rId2">
              <a:alphaModFix amt="30000"/>
            </a:blip>
            <a:srcRect/>
            <a:stretch>
              <a:fillRect t="-24032" b="2"/>
            </a:stretch>
          </a:blip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67148" y="2809103"/>
            <a:ext cx="31454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02060"/>
                </a:solidFill>
                <a:effectLst>
                  <a:glow rad="139700">
                    <a:srgbClr val="7030A0">
                      <a:alpha val="40000"/>
                    </a:srgbClr>
                  </a:glow>
                </a:effectLst>
                <a:latin typeface="Ravie" panose="04040805050809020602" pitchFamily="82" charset="0"/>
              </a:rPr>
              <a:t>Back Up</a:t>
            </a:r>
            <a:endParaRPr lang="ko-KR" altLang="en-US" sz="4400" dirty="0">
              <a:solidFill>
                <a:srgbClr val="002060"/>
              </a:solidFill>
              <a:effectLst>
                <a:glow rad="139700">
                  <a:srgbClr val="7030A0">
                    <a:alpha val="40000"/>
                  </a:srgbClr>
                </a:glow>
              </a:effectLst>
              <a:latin typeface="Ravie" panose="040408050508090206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3697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99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9175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2708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76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803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3000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828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174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992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5878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3774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06477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70981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08004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54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655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7092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15140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3506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3353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7446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65487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1731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0572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7010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163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969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4094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2054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1485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88495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2481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321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8837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6372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1183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777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50963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23528" y="6381328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 hasCustomPrompt="1"/>
          </p:nvPr>
        </p:nvSpPr>
        <p:spPr>
          <a:xfrm>
            <a:off x="2051050" y="1412875"/>
            <a:ext cx="3745086" cy="914400"/>
          </a:xfrm>
        </p:spPr>
        <p:txBody>
          <a:bodyPr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ko-KR" altLang="en-US"/>
              <a:t>ㄴ이ㅏ러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6956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20681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1. </a:t>
            </a:r>
            <a:r>
              <a:rPr lang="ko-KR" altLang="en-US" dirty="0"/>
              <a:t>불과 공기의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66297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2. </a:t>
            </a:r>
            <a:r>
              <a:rPr lang="ko-KR" altLang="en-US" dirty="0"/>
              <a:t>물의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9644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10"/>
          <p:cNvSpPr>
            <a:spLocks noGrp="1"/>
          </p:cNvSpPr>
          <p:nvPr>
            <p:ph type="body" sz="quarter" idx="13" hasCustomPrompt="1"/>
          </p:nvPr>
        </p:nvSpPr>
        <p:spPr>
          <a:xfrm>
            <a:off x="179512" y="6381328"/>
            <a:ext cx="3816424" cy="360040"/>
          </a:xfrm>
        </p:spPr>
        <p:txBody>
          <a:bodyPr>
            <a:normAutofit/>
          </a:bodyPr>
          <a:lstStyle>
            <a:lvl1pPr>
              <a:buFontTx/>
              <a:buNone/>
              <a:defRPr sz="1400"/>
            </a:lvl1pPr>
          </a:lstStyle>
          <a:p>
            <a:pPr lvl="0"/>
            <a:r>
              <a:rPr lang="en-US" altLang="ko-KR" dirty="0"/>
              <a:t>2. </a:t>
            </a:r>
            <a:r>
              <a:rPr lang="ko-KR" altLang="en-US" dirty="0"/>
              <a:t>물의 과학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62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197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08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679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61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37" Type="http://schemas.openxmlformats.org/officeDocument/2006/relationships/slideLayout" Target="../slideLayouts/slideLayout56.xml"/><Relationship Id="rId40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64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4" Type="http://schemas.openxmlformats.org/officeDocument/2006/relationships/slideLayout" Target="../slideLayouts/slideLayout6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7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675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63" r:id="rId15"/>
    <p:sldLayoutId id="2147483664" r:id="rId16"/>
    <p:sldLayoutId id="2147483665" r:id="rId17"/>
    <p:sldLayoutId id="2147483649" r:id="rId18"/>
    <p:sldLayoutId id="2147483651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B77E2-D398-44F4-AAB2-BE27F3599A65}" type="datetimeFigureOut">
              <a:rPr lang="ko-KR" altLang="en-US" smtClean="0"/>
              <a:t>2022. 11. 26.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물과 공기의 과학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C92B2-2CAD-4D55-B976-5C672864BB53}" type="slidenum">
              <a:rPr lang="ko-KR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tint val="75000"/>
                </a:prst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0" y="630932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04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  <p:sldLayoutId id="2147483719" r:id="rId37"/>
    <p:sldLayoutId id="2147483720" r:id="rId38"/>
    <p:sldLayoutId id="2147483721" r:id="rId39"/>
    <p:sldLayoutId id="2147483722" r:id="rId40"/>
    <p:sldLayoutId id="2147483723" r:id="rId41"/>
    <p:sldLayoutId id="2147483724" r:id="rId42"/>
    <p:sldLayoutId id="2147483725" r:id="rId43"/>
    <p:sldLayoutId id="2147483726" r:id="rId44"/>
    <p:sldLayoutId id="2147483727" r:id="rId4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google.co.kr/url?sa=i&amp;rct=j&amp;q=&amp;esrc=s&amp;source=images&amp;cd=&amp;cad=rja&amp;uact=8&amp;docid=JsiqQmrOHiD5ZM&amp;tbnid=CF558FqQCOwi0M:&amp;ved=0CAUQjRw&amp;url=http://www.ilbe.com/3111201744&amp;ei=Tk6AU8G4KMT6kAW7qIDIBw&amp;bvm=bv.67720277,d.dGI&amp;psig=AFQjCNH-hufgNfJUS8L2-LtWThs6-ha-2A&amp;ust=1401002634856191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www.google.co.kr/url?sa=i&amp;rct=j&amp;q=&amp;esrc=s&amp;source=images&amp;cd=&amp;cad=rja&amp;uact=8&amp;docid=ILfCKU5dabHEcM&amp;tbnid=-rIFpPQjA_8JyM:&amp;ved=0CAUQjRw&amp;url=http://www.ilbe.com/index.php?mid=ilbe&amp;sort_index=regdate&amp;order_type=desc&amp;document_srl=847000533&amp;ei=5E2AU86iM8PCkwXa2YHoBA&amp;bvm=bv.67720277,d.dGI&amp;psig=AFQjCNH-hufgNfJUS8L2-LtWThs6-ha-2A&amp;ust=1401002634856191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www.google.co.kr/url?sa=i&amp;rct=j&amp;q=&amp;esrc=s&amp;source=images&amp;cd=&amp;cad=rja&amp;uact=8&amp;docid=JsiqQmrOHiD5ZM&amp;tbnid=CF558FqQCOwi0M:&amp;ved=0CAUQjRw&amp;url=http://www.ilbe.com/3111201744&amp;ei=Tk6AU8G4KMT6kAW7qIDIBw&amp;bvm=bv.67720277,d.dGI&amp;psig=AFQjCNH-hufgNfJUS8L2-LtWThs6-ha-2A&amp;ust=1401002634856191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www.google.co.kr/url?sa=i&amp;rct=j&amp;q=&amp;esrc=s&amp;source=images&amp;cd=&amp;cad=rja&amp;uact=8&amp;docid=ILfCKU5dabHEcM&amp;tbnid=-rIFpPQjA_8JyM:&amp;ved=0CAUQjRw&amp;url=http://www.ilbe.com/index.php?mid=ilbe&amp;sort_index=regdate&amp;order_type=desc&amp;document_srl=847000533&amp;ei=5E2AU86iM8PCkwXa2YHoBA&amp;bvm=bv.67720277,d.dGI&amp;psig=AFQjCNH-hufgNfJUS8L2-LtWThs6-ha-2A&amp;ust=140100263485619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google.co.kr/url?sa=i&amp;rct=j&amp;q=&amp;esrc=s&amp;source=images&amp;cd=&amp;cad=rja&amp;uact=8&amp;docid=6co_UziI8kwdXM&amp;tbnid=DKnwA0sHNt-AcM:&amp;ved=0CAUQjRw&amp;url=http://physica.gsnu.ac.kr/phtml/modern/relativity/covariance/covariance3.html&amp;ei=2VeAU8TxK8T5kAX2-IGIDA&amp;bvm=bv.67720277,d.dGI&amp;psig=AFQjCNGruoxaMMoa_tbMKhWJiDINpy-c7A&amp;ust=1401004186746405" TargetMode="Externa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falstad.com/gas/" TargetMode="Externa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www.google.co.kr/url?sa=i&amp;rct=j&amp;q=&amp;esrc=s&amp;source=images&amp;cd=&amp;cad=rja&amp;uact=8&amp;docid=6co_UziI8kwdXM&amp;tbnid=DKnwA0sHNt-AcM:&amp;ved=0CAUQjRw&amp;url=http://physica.gsnu.ac.kr/phtml/modern/relativity/covariance/covariance3.html&amp;ei=2VeAU8TxK8T5kAX2-IGIDA&amp;bvm=bv.67720277,d.dGI&amp;psig=AFQjCNGruoxaMMoa_tbMKhWJiDINpy-c7A&amp;ust=1401004186746405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jpeg"/><Relationship Id="rId4" Type="http://schemas.openxmlformats.org/officeDocument/2006/relationships/hyperlink" Target="http://www.google.co.kr/url?sa=i&amp;rct=j&amp;q=&amp;esrc=s&amp;source=images&amp;cd=&amp;cad=rja&amp;uact=8&amp;docid=Lx1zRTA9D9RisM&amp;tbnid=47UNvUxA2JB72M:&amp;ved=0CAUQjRw&amp;url=http://en.wikipedia.org/wiki/Isaac_Newton&amp;ei=gcJfU5muD5L-8QXrpICYCA&amp;psig=AFQjCNFJrv3qQSgEm9q8zurc4kNCbvQ27w&amp;ust=139887102583690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hyperlink" Target="https://www.youtube.com/watch?v=Zj37s3bHpcE" TargetMode="External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9.jpeg"/><Relationship Id="rId5" Type="http://schemas.openxmlformats.org/officeDocument/2006/relationships/hyperlink" Target="http://www.google.co.kr/url?sa=i&amp;rct=j&amp;q=&amp;esrc=s&amp;source=images&amp;cd=&amp;cad=rja&amp;uact=8&amp;docid=6co_UziI8kwdXM&amp;tbnid=DKnwA0sHNt-AcM:&amp;ved=0CAUQjRw&amp;url=http://physica.gsnu.ac.kr/phtml/modern/relativity/covariance/covariance3.html&amp;ei=2VeAU8TxK8T5kAX2-IGIDA&amp;bvm=bv.67720277,d.dGI&amp;psig=AFQjCNGruoxaMMoa_tbMKhWJiDINpy-c7A&amp;ust=1401004186746405" TargetMode="External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google.co.kr/url?sa=i&amp;rct=j&amp;q=&amp;esrc=s&amp;source=images&amp;cd=&amp;cad=rja&amp;uact=8&amp;docid=tr1w02AXMRKWaM&amp;tbnid=Qbqvymw3AWyCKM:&amp;ved=0CAUQjRw&amp;url=http://www.schoolphysics.co.uk/age16-19/Relativity/text/Time_dilation/index.html&amp;ei=UV-AU9miDsjakAXX-oH4Aw&amp;bvm=bv.67720277,d.dGI&amp;psig=AFQjCNEGk1SIpX0T6e7mQ4Eju3G-8CuDtw&amp;ust=1401008213885688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hyperlink" Target="http://www.google.co.kr/url?sa=i&amp;rct=j&amp;q=&amp;esrc=s&amp;source=images&amp;cd=&amp;cad=rja&amp;uact=8&amp;docid=tr1w02AXMRKWaM&amp;tbnid=Qbqvymw3AWyCKM:&amp;ved=0CAUQjRw&amp;url=http://www.schoolphysics.co.uk/age16-19/Relativity/text/Time_dilation/index.html&amp;ei=UV-AU9miDsjakAXX-oH4Aw&amp;bvm=bv.67720277,d.dGI&amp;psig=AFQjCNEGk1SIpX0T6e7mQ4Eju3G-8CuDtw&amp;ust=1401008213885688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google.co.kr/url?sa=i&amp;rct=j&amp;q=&amp;esrc=s&amp;source=images&amp;cd=&amp;docid=FD21PXH4OaPoWM&amp;tbnid=IYicVilbh18S2M:&amp;ved=0CAUQjRw&amp;url=http://study.zum.com/book/11626&amp;ei=UmeAU-vHHdCgkgWxx4CoDg&amp;bvm=bv.67720277,d.dGI&amp;psig=AFQjCNE-ICtaAJc2ZHNsmVoMk8qMN7FPRQ&amp;ust=1401010270351452" TargetMode="Externa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google.co.kr/url?sa=i&amp;rct=j&amp;q=&amp;esrc=s&amp;source=images&amp;cd=&amp;docid=FD21PXH4OaPoWM&amp;tbnid=IYicVilbh18S2M:&amp;ved=0CAUQjRw&amp;url=http://study.zum.com/book/11626&amp;ei=UmeAU-vHHdCgkgWxx4CoDg&amp;bvm=bv.67720277,d.dGI&amp;psig=AFQjCNE-ICtaAJc2ZHNsmVoMk8qMN7FPRQ&amp;ust=1401010270351452" TargetMode="Externa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45.jpeg"/><Relationship Id="rId7" Type="http://schemas.openxmlformats.org/officeDocument/2006/relationships/image" Target="../media/image48.png"/><Relationship Id="rId2" Type="http://schemas.openxmlformats.org/officeDocument/2006/relationships/hyperlink" Target="http://www.google.co.kr/url?sa=i&amp;rct=j&amp;q=&amp;esrc=s&amp;source=images&amp;cd=&amp;cad=rja&amp;uact=8&amp;docid=k7J5ksYZetlX4M&amp;tbnid=yVT2kpUT0P17KM:&amp;ved=0CAUQjRw&amp;url=http://www.zamandayolculuk.com/cetinbal/htmldosya1/SpecialTheory.htm&amp;ei=HoyAU7e4IIPf8AXXvYGgCg&amp;bvm=bv.67720277,d.dGc&amp;psig=AFQjCNG2bq5MexP9ITgs7HwDpszYooFJCA&amp;ust=1401019537321160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://www.google.co.kr/url?sa=i&amp;rct=j&amp;q=&amp;esrc=s&amp;source=images&amp;cd=&amp;cad=rja&amp;uact=8&amp;docid=UGjnjqPFfvBr0M&amp;tbnid=4VwKKl_HE--mXM:&amp;ved=0CAUQjRw&amp;url=http://jenson.in/dicts_mal_more.php?word=relativistic&amp;submit=1&amp;ei=EpGAU8PjMYj-8QXZj4GQDg&amp;bvm=bv.67720277,d.dGc&amp;psig=AFQjCNFm_acfNpJDCBnhyrCysesMr0HIBg&amp;ust=1401020653607676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hyperlink" Target="http://www.google.co.kr/url?sa=i&amp;rct=j&amp;q=&amp;esrc=s&amp;source=images&amp;cd=&amp;cad=rja&amp;uact=8&amp;docid=1S9ADnXszp4vUM&amp;tbnid=WuAxIAjvjCXuCM:&amp;ved=0CAUQjRw&amp;url=http://psi.phys.wits.ac.za/teaching/Connell/phys284/2005/lecture-01/lecture_01/node14.html&amp;ei=VpCAU6PFJsvo8AWbwoDoCA&amp;bvm=bv.67720277,d.dGc&amp;psig=AFQjCNFm_acfNpJDCBnhyrCysesMr0HIBg&amp;ust=1401020653607676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6.png"/><Relationship Id="rId5" Type="http://schemas.openxmlformats.org/officeDocument/2006/relationships/hyperlink" Target="http://www.google.co.kr/url?sa=i&amp;rct=j&amp;q=&amp;esrc=s&amp;source=images&amp;cd=&amp;cad=rja&amp;uact=8&amp;docid=UGjnjqPFfvBr0M&amp;tbnid=4VwKKl_HE--mXM:&amp;ved=0CAUQjRw&amp;url=http://jenson.in/dicts_mal_more.php?word=relativistic&amp;submit=1&amp;ei=EpGAU8PjMYj-8QXZj4GQDg&amp;bvm=bv.67720277,d.dGc&amp;psig=AFQjCNFm_acfNpJDCBnhyrCysesMr0HIBg&amp;ust=1401020653607676" TargetMode="External"/><Relationship Id="rId4" Type="http://schemas.openxmlformats.org/officeDocument/2006/relationships/image" Target="../media/image40.wmf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google.co.kr/url?sa=i&amp;rct=j&amp;q=&amp;esrc=s&amp;source=images&amp;cd=&amp;cad=rja&amp;uact=8&amp;docid=UGjnjqPFfvBr0M&amp;tbnid=4VwKKl_HE--mXM:&amp;ved=0CAUQjRw&amp;url=http://jenson.in/dicts_mal_more.php?word=relativistic&amp;submit=1&amp;ei=EpGAU8PjMYj-8QXZj4GQDg&amp;bvm=bv.67720277,d.dGc&amp;psig=AFQjCNFm_acfNpJDCBnhyrCysesMr0HIBg&amp;ust=1401020653607676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google.co.kr/url?sa=i&amp;rct=j&amp;q=&amp;esrc=s&amp;source=images&amp;cd=&amp;cad=rja&amp;uact=8&amp;docid=UGjnjqPFfvBr0M&amp;tbnid=4VwKKl_HE--mXM:&amp;ved=0CAUQjRw&amp;url=http://jenson.in/dicts_mal_more.php?word=relativistic&amp;submit=1&amp;ei=EpGAU8PjMYj-8QXZj4GQDg&amp;bvm=bv.67720277,d.dGc&amp;psig=AFQjCNFm_acfNpJDCBnhyrCysesMr0HIBg&amp;ust=1401020653607676" TargetMode="Externa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876" y="0"/>
            <a:ext cx="9503002" cy="6858000"/>
          </a:xfrm>
          <a:prstGeom prst="rect">
            <a:avLst/>
          </a:prstGeom>
        </p:spPr>
      </p:pic>
      <p:sp>
        <p:nvSpPr>
          <p:cNvPr id="2" name="자유형 1">
            <a:extLst>
              <a:ext uri="{FF2B5EF4-FFF2-40B4-BE49-F238E27FC236}">
                <a16:creationId xmlns:a16="http://schemas.microsoft.com/office/drawing/2014/main" id="{9E3361A4-6B16-3712-FAF8-2F8754BEE81E}"/>
              </a:ext>
            </a:extLst>
          </p:cNvPr>
          <p:cNvSpPr/>
          <p:nvPr/>
        </p:nvSpPr>
        <p:spPr>
          <a:xfrm flipH="1">
            <a:off x="-183876" y="2455853"/>
            <a:ext cx="9507570" cy="3595408"/>
          </a:xfrm>
          <a:custGeom>
            <a:avLst/>
            <a:gdLst>
              <a:gd name="connsiteX0" fmla="*/ 25879 w 6616460"/>
              <a:gd name="connsiteY0" fmla="*/ 0 h 3234906"/>
              <a:gd name="connsiteX1" fmla="*/ 0 w 6616460"/>
              <a:gd name="connsiteY1" fmla="*/ 1449238 h 3234906"/>
              <a:gd name="connsiteX2" fmla="*/ 6599207 w 6616460"/>
              <a:gd name="connsiteY2" fmla="*/ 3234906 h 3234906"/>
              <a:gd name="connsiteX3" fmla="*/ 6616460 w 6616460"/>
              <a:gd name="connsiteY3" fmla="*/ 1526876 h 3234906"/>
              <a:gd name="connsiteX4" fmla="*/ 25879 w 6616460"/>
              <a:gd name="connsiteY4" fmla="*/ 0 h 3234906"/>
              <a:gd name="connsiteX0" fmla="*/ 7886 w 6598467"/>
              <a:gd name="connsiteY0" fmla="*/ 0 h 3234906"/>
              <a:gd name="connsiteX1" fmla="*/ 0 w 6598467"/>
              <a:gd name="connsiteY1" fmla="*/ 2447142 h 3234906"/>
              <a:gd name="connsiteX2" fmla="*/ 6581214 w 6598467"/>
              <a:gd name="connsiteY2" fmla="*/ 3234906 h 3234906"/>
              <a:gd name="connsiteX3" fmla="*/ 6598467 w 6598467"/>
              <a:gd name="connsiteY3" fmla="*/ 1526876 h 3234906"/>
              <a:gd name="connsiteX4" fmla="*/ 7886 w 6598467"/>
              <a:gd name="connsiteY4" fmla="*/ 0 h 3234906"/>
              <a:gd name="connsiteX0" fmla="*/ 470 w 6603047"/>
              <a:gd name="connsiteY0" fmla="*/ 0 h 2295133"/>
              <a:gd name="connsiteX1" fmla="*/ 4580 w 6603047"/>
              <a:gd name="connsiteY1" fmla="*/ 1507369 h 2295133"/>
              <a:gd name="connsiteX2" fmla="*/ 6585794 w 6603047"/>
              <a:gd name="connsiteY2" fmla="*/ 2295133 h 2295133"/>
              <a:gd name="connsiteX3" fmla="*/ 6603047 w 6603047"/>
              <a:gd name="connsiteY3" fmla="*/ 587103 h 2295133"/>
              <a:gd name="connsiteX4" fmla="*/ 470 w 6603047"/>
              <a:gd name="connsiteY4" fmla="*/ 0 h 2295133"/>
              <a:gd name="connsiteX0" fmla="*/ 470 w 6603047"/>
              <a:gd name="connsiteY0" fmla="*/ 0 h 2430770"/>
              <a:gd name="connsiteX1" fmla="*/ 4580 w 6603047"/>
              <a:gd name="connsiteY1" fmla="*/ 1643006 h 2430770"/>
              <a:gd name="connsiteX2" fmla="*/ 6585794 w 6603047"/>
              <a:gd name="connsiteY2" fmla="*/ 2430770 h 2430770"/>
              <a:gd name="connsiteX3" fmla="*/ 6603047 w 6603047"/>
              <a:gd name="connsiteY3" fmla="*/ 722740 h 2430770"/>
              <a:gd name="connsiteX4" fmla="*/ 470 w 6603047"/>
              <a:gd name="connsiteY4" fmla="*/ 0 h 2430770"/>
              <a:gd name="connsiteX0" fmla="*/ 470 w 6603047"/>
              <a:gd name="connsiteY0" fmla="*/ 0 h 2445302"/>
              <a:gd name="connsiteX1" fmla="*/ 4580 w 6603047"/>
              <a:gd name="connsiteY1" fmla="*/ 1657538 h 2445302"/>
              <a:gd name="connsiteX2" fmla="*/ 6585794 w 6603047"/>
              <a:gd name="connsiteY2" fmla="*/ 2445302 h 2445302"/>
              <a:gd name="connsiteX3" fmla="*/ 6603047 w 6603047"/>
              <a:gd name="connsiteY3" fmla="*/ 737272 h 2445302"/>
              <a:gd name="connsiteX4" fmla="*/ 470 w 6603047"/>
              <a:gd name="connsiteY4" fmla="*/ 0 h 2445302"/>
              <a:gd name="connsiteX0" fmla="*/ 1888 w 6598467"/>
              <a:gd name="connsiteY0" fmla="*/ 0 h 2111053"/>
              <a:gd name="connsiteX1" fmla="*/ 0 w 6598467"/>
              <a:gd name="connsiteY1" fmla="*/ 1323289 h 2111053"/>
              <a:gd name="connsiteX2" fmla="*/ 6581214 w 6598467"/>
              <a:gd name="connsiteY2" fmla="*/ 2111053 h 2111053"/>
              <a:gd name="connsiteX3" fmla="*/ 6598467 w 6598467"/>
              <a:gd name="connsiteY3" fmla="*/ 403023 h 2111053"/>
              <a:gd name="connsiteX4" fmla="*/ 1888 w 6598467"/>
              <a:gd name="connsiteY4" fmla="*/ 0 h 2111053"/>
              <a:gd name="connsiteX0" fmla="*/ 1888 w 6610463"/>
              <a:gd name="connsiteY0" fmla="*/ 0 h 2111053"/>
              <a:gd name="connsiteX1" fmla="*/ 0 w 6610463"/>
              <a:gd name="connsiteY1" fmla="*/ 1323289 h 2111053"/>
              <a:gd name="connsiteX2" fmla="*/ 6581214 w 6610463"/>
              <a:gd name="connsiteY2" fmla="*/ 2111053 h 2111053"/>
              <a:gd name="connsiteX3" fmla="*/ 6610463 w 6610463"/>
              <a:gd name="connsiteY3" fmla="*/ 872910 h 2111053"/>
              <a:gd name="connsiteX4" fmla="*/ 1888 w 6610463"/>
              <a:gd name="connsiteY4" fmla="*/ 0 h 2111053"/>
              <a:gd name="connsiteX0" fmla="*/ 1888 w 6610463"/>
              <a:gd name="connsiteY0" fmla="*/ 0 h 2019013"/>
              <a:gd name="connsiteX1" fmla="*/ 0 w 6610463"/>
              <a:gd name="connsiteY1" fmla="*/ 1231249 h 2019013"/>
              <a:gd name="connsiteX2" fmla="*/ 6581214 w 6610463"/>
              <a:gd name="connsiteY2" fmla="*/ 2019013 h 2019013"/>
              <a:gd name="connsiteX3" fmla="*/ 6610463 w 6610463"/>
              <a:gd name="connsiteY3" fmla="*/ 780870 h 2019013"/>
              <a:gd name="connsiteX4" fmla="*/ 1888 w 6610463"/>
              <a:gd name="connsiteY4" fmla="*/ 0 h 201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0463" h="2019013">
                <a:moveTo>
                  <a:pt x="1888" y="0"/>
                </a:moveTo>
                <a:cubicBezTo>
                  <a:pt x="-741" y="815714"/>
                  <a:pt x="2629" y="415535"/>
                  <a:pt x="0" y="1231249"/>
                </a:cubicBezTo>
                <a:lnTo>
                  <a:pt x="6581214" y="2019013"/>
                </a:lnTo>
                <a:lnTo>
                  <a:pt x="6610463" y="780870"/>
                </a:lnTo>
                <a:lnTo>
                  <a:pt x="1888" y="0"/>
                </a:lnTo>
                <a:close/>
              </a:path>
            </a:pathLst>
          </a:cu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lvl="0" algn="ctr"/>
            <a:r>
              <a:rPr lang="en-US" altLang="ko-KR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</a:t>
            </a:r>
            <a:r>
              <a:rPr lang="ko-KR" altLang="en-US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장</a:t>
            </a:r>
            <a:r>
              <a:rPr lang="en-US" altLang="ko-KR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 </a:t>
            </a:r>
            <a:r>
              <a:rPr lang="ko-KR" altLang="en-US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현대 물리</a:t>
            </a:r>
            <a:endParaRPr lang="en-US" altLang="ko-KR" sz="36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lvl="0" algn="ctr"/>
            <a:r>
              <a:rPr lang="ko-KR" altLang="en-US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endParaRPr lang="en-US" altLang="ko-KR" sz="4000" b="1" spc="50" dirty="0">
              <a:ln w="11430">
                <a:solidFill>
                  <a:prstClr val="black"/>
                </a:solidFill>
              </a:ln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0" algn="ctr"/>
            <a:r>
              <a:rPr lang="en-US" altLang="ko-KR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1. </a:t>
            </a:r>
            <a:r>
              <a:rPr lang="ko-KR" altLang="en-US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상대성 이론 </a:t>
            </a:r>
            <a:r>
              <a:rPr lang="en-US" altLang="ko-KR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  <a:r>
              <a:rPr lang="ko-KR" altLang="en-US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상대론의 탄생과 빛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자유형 2">
            <a:extLst>
              <a:ext uri="{FF2B5EF4-FFF2-40B4-BE49-F238E27FC236}">
                <a16:creationId xmlns:a16="http://schemas.microsoft.com/office/drawing/2014/main" id="{2F7B4624-1C77-BED8-E0D1-305229866DE4}"/>
              </a:ext>
            </a:extLst>
          </p:cNvPr>
          <p:cNvSpPr/>
          <p:nvPr/>
        </p:nvSpPr>
        <p:spPr>
          <a:xfrm flipH="1">
            <a:off x="-188444" y="116632"/>
            <a:ext cx="9507570" cy="3595408"/>
          </a:xfrm>
          <a:custGeom>
            <a:avLst/>
            <a:gdLst>
              <a:gd name="connsiteX0" fmla="*/ 25879 w 6616460"/>
              <a:gd name="connsiteY0" fmla="*/ 0 h 3234906"/>
              <a:gd name="connsiteX1" fmla="*/ 0 w 6616460"/>
              <a:gd name="connsiteY1" fmla="*/ 1449238 h 3234906"/>
              <a:gd name="connsiteX2" fmla="*/ 6599207 w 6616460"/>
              <a:gd name="connsiteY2" fmla="*/ 3234906 h 3234906"/>
              <a:gd name="connsiteX3" fmla="*/ 6616460 w 6616460"/>
              <a:gd name="connsiteY3" fmla="*/ 1526876 h 3234906"/>
              <a:gd name="connsiteX4" fmla="*/ 25879 w 6616460"/>
              <a:gd name="connsiteY4" fmla="*/ 0 h 3234906"/>
              <a:gd name="connsiteX0" fmla="*/ 7886 w 6598467"/>
              <a:gd name="connsiteY0" fmla="*/ 0 h 3234906"/>
              <a:gd name="connsiteX1" fmla="*/ 0 w 6598467"/>
              <a:gd name="connsiteY1" fmla="*/ 2447142 h 3234906"/>
              <a:gd name="connsiteX2" fmla="*/ 6581214 w 6598467"/>
              <a:gd name="connsiteY2" fmla="*/ 3234906 h 3234906"/>
              <a:gd name="connsiteX3" fmla="*/ 6598467 w 6598467"/>
              <a:gd name="connsiteY3" fmla="*/ 1526876 h 3234906"/>
              <a:gd name="connsiteX4" fmla="*/ 7886 w 6598467"/>
              <a:gd name="connsiteY4" fmla="*/ 0 h 3234906"/>
              <a:gd name="connsiteX0" fmla="*/ 470 w 6603047"/>
              <a:gd name="connsiteY0" fmla="*/ 0 h 2295133"/>
              <a:gd name="connsiteX1" fmla="*/ 4580 w 6603047"/>
              <a:gd name="connsiteY1" fmla="*/ 1507369 h 2295133"/>
              <a:gd name="connsiteX2" fmla="*/ 6585794 w 6603047"/>
              <a:gd name="connsiteY2" fmla="*/ 2295133 h 2295133"/>
              <a:gd name="connsiteX3" fmla="*/ 6603047 w 6603047"/>
              <a:gd name="connsiteY3" fmla="*/ 587103 h 2295133"/>
              <a:gd name="connsiteX4" fmla="*/ 470 w 6603047"/>
              <a:gd name="connsiteY4" fmla="*/ 0 h 2295133"/>
              <a:gd name="connsiteX0" fmla="*/ 470 w 6603047"/>
              <a:gd name="connsiteY0" fmla="*/ 0 h 2430770"/>
              <a:gd name="connsiteX1" fmla="*/ 4580 w 6603047"/>
              <a:gd name="connsiteY1" fmla="*/ 1643006 h 2430770"/>
              <a:gd name="connsiteX2" fmla="*/ 6585794 w 6603047"/>
              <a:gd name="connsiteY2" fmla="*/ 2430770 h 2430770"/>
              <a:gd name="connsiteX3" fmla="*/ 6603047 w 6603047"/>
              <a:gd name="connsiteY3" fmla="*/ 722740 h 2430770"/>
              <a:gd name="connsiteX4" fmla="*/ 470 w 6603047"/>
              <a:gd name="connsiteY4" fmla="*/ 0 h 2430770"/>
              <a:gd name="connsiteX0" fmla="*/ 470 w 6603047"/>
              <a:gd name="connsiteY0" fmla="*/ 0 h 2445302"/>
              <a:gd name="connsiteX1" fmla="*/ 4580 w 6603047"/>
              <a:gd name="connsiteY1" fmla="*/ 1657538 h 2445302"/>
              <a:gd name="connsiteX2" fmla="*/ 6585794 w 6603047"/>
              <a:gd name="connsiteY2" fmla="*/ 2445302 h 2445302"/>
              <a:gd name="connsiteX3" fmla="*/ 6603047 w 6603047"/>
              <a:gd name="connsiteY3" fmla="*/ 737272 h 2445302"/>
              <a:gd name="connsiteX4" fmla="*/ 470 w 6603047"/>
              <a:gd name="connsiteY4" fmla="*/ 0 h 2445302"/>
              <a:gd name="connsiteX0" fmla="*/ 1888 w 6598467"/>
              <a:gd name="connsiteY0" fmla="*/ 0 h 2111053"/>
              <a:gd name="connsiteX1" fmla="*/ 0 w 6598467"/>
              <a:gd name="connsiteY1" fmla="*/ 1323289 h 2111053"/>
              <a:gd name="connsiteX2" fmla="*/ 6581214 w 6598467"/>
              <a:gd name="connsiteY2" fmla="*/ 2111053 h 2111053"/>
              <a:gd name="connsiteX3" fmla="*/ 6598467 w 6598467"/>
              <a:gd name="connsiteY3" fmla="*/ 403023 h 2111053"/>
              <a:gd name="connsiteX4" fmla="*/ 1888 w 6598467"/>
              <a:gd name="connsiteY4" fmla="*/ 0 h 2111053"/>
              <a:gd name="connsiteX0" fmla="*/ 1888 w 6610463"/>
              <a:gd name="connsiteY0" fmla="*/ 0 h 2111053"/>
              <a:gd name="connsiteX1" fmla="*/ 0 w 6610463"/>
              <a:gd name="connsiteY1" fmla="*/ 1323289 h 2111053"/>
              <a:gd name="connsiteX2" fmla="*/ 6581214 w 6610463"/>
              <a:gd name="connsiteY2" fmla="*/ 2111053 h 2111053"/>
              <a:gd name="connsiteX3" fmla="*/ 6610463 w 6610463"/>
              <a:gd name="connsiteY3" fmla="*/ 872910 h 2111053"/>
              <a:gd name="connsiteX4" fmla="*/ 1888 w 6610463"/>
              <a:gd name="connsiteY4" fmla="*/ 0 h 2111053"/>
              <a:gd name="connsiteX0" fmla="*/ 1888 w 6610463"/>
              <a:gd name="connsiteY0" fmla="*/ 0 h 2019013"/>
              <a:gd name="connsiteX1" fmla="*/ 0 w 6610463"/>
              <a:gd name="connsiteY1" fmla="*/ 1231249 h 2019013"/>
              <a:gd name="connsiteX2" fmla="*/ 6581214 w 6610463"/>
              <a:gd name="connsiteY2" fmla="*/ 2019013 h 2019013"/>
              <a:gd name="connsiteX3" fmla="*/ 6610463 w 6610463"/>
              <a:gd name="connsiteY3" fmla="*/ 780870 h 2019013"/>
              <a:gd name="connsiteX4" fmla="*/ 1888 w 6610463"/>
              <a:gd name="connsiteY4" fmla="*/ 0 h 201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0463" h="2019013">
                <a:moveTo>
                  <a:pt x="1888" y="0"/>
                </a:moveTo>
                <a:cubicBezTo>
                  <a:pt x="-741" y="815714"/>
                  <a:pt x="2629" y="415535"/>
                  <a:pt x="0" y="1231249"/>
                </a:cubicBezTo>
                <a:lnTo>
                  <a:pt x="6581214" y="2019013"/>
                </a:lnTo>
                <a:lnTo>
                  <a:pt x="6610463" y="780870"/>
                </a:lnTo>
                <a:lnTo>
                  <a:pt x="1888" y="0"/>
                </a:lnTo>
                <a:close/>
              </a:path>
            </a:pathLst>
          </a:cu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lvl="0" algn="ctr"/>
            <a:r>
              <a:rPr lang="en-US" altLang="ko-KR" sz="3600" b="1" spc="50" dirty="0" err="1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</a:t>
            </a:r>
            <a:r>
              <a:rPr lang="en-US" altLang="ko-KR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6. </a:t>
            </a:r>
            <a:r>
              <a:rPr lang="en-US" altLang="ko-KR" sz="3600" b="1" spc="5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Modern Physics I</a:t>
            </a:r>
            <a:endParaRPr lang="en-US" altLang="ko-KR" sz="36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lvl="0" algn="ctr"/>
            <a:endParaRPr lang="en-US" altLang="ko-KR" sz="4000" b="1" spc="50" dirty="0">
              <a:ln w="11430">
                <a:solidFill>
                  <a:prstClr val="black"/>
                </a:solidFill>
              </a:ln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0" algn="ctr"/>
            <a:r>
              <a:rPr lang="en-US" altLang="ko-KR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1. Relativity : Beginning of Relativity and Light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32773"/>
            <a:ext cx="8229600" cy="855612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/>
              <a:t>What is the medium of light ? </a:t>
            </a:r>
            <a:br>
              <a:rPr lang="en-US" altLang="ko-KR" sz="3200" b="1" dirty="0"/>
            </a:br>
            <a:r>
              <a:rPr lang="ko-KR" altLang="en-US" sz="3200" b="1" dirty="0"/>
              <a:t>빛의 매질은 무엇인가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2" name="직사각형 11"/>
          <p:cNvSpPr/>
          <p:nvPr/>
        </p:nvSpPr>
        <p:spPr>
          <a:xfrm>
            <a:off x="467544" y="854711"/>
            <a:ext cx="79928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Sound propagates in the air. </a:t>
            </a:r>
            <a:r>
              <a:rPr lang="ko-KR" altLang="en-US" dirty="0"/>
              <a:t>소리는 공기를 타고 전파된다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The violin sound is made through the quivering of the string. </a:t>
            </a:r>
          </a:p>
          <a:p>
            <a:r>
              <a:rPr lang="ko-KR" altLang="en-US" dirty="0"/>
              <a:t>바이올린 소리는 줄의 떨림을 통해 만들어진다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Earthquakes spread through the earth. </a:t>
            </a:r>
            <a:r>
              <a:rPr lang="ko-KR" altLang="en-US" dirty="0"/>
              <a:t>지진은 땅을 타고 전파된다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If so, what is the light (electromagnetic wave) propagated through ?</a:t>
            </a:r>
          </a:p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빛</a:t>
            </a:r>
            <a:r>
              <a:rPr lang="en-US" altLang="ko-KR" dirty="0"/>
              <a:t>(</a:t>
            </a:r>
            <a:r>
              <a:rPr lang="ko-KR" altLang="en-US" dirty="0"/>
              <a:t>전자기파</a:t>
            </a:r>
            <a:r>
              <a:rPr lang="en-US" altLang="ko-KR" dirty="0"/>
              <a:t>)</a:t>
            </a:r>
            <a:r>
              <a:rPr lang="ko-KR" altLang="en-US" dirty="0"/>
              <a:t>은 무엇을 통해 전파되는가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7478" y="2896052"/>
            <a:ext cx="4391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Let’s call the medium of light the “Ether” </a:t>
            </a:r>
          </a:p>
          <a:p>
            <a:r>
              <a:rPr lang="ko-KR" altLang="en-US" dirty="0"/>
              <a:t>빛의 매질을 에테르라고 부르자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8941" y="3140968"/>
            <a:ext cx="7539842" cy="4638510"/>
            <a:chOff x="758941" y="3140968"/>
            <a:chExt cx="7539842" cy="4638510"/>
          </a:xfrm>
        </p:grpSpPr>
        <p:sp>
          <p:nvSpPr>
            <p:cNvPr id="27" name="원형 화살표 26"/>
            <p:cNvSpPr/>
            <p:nvPr/>
          </p:nvSpPr>
          <p:spPr>
            <a:xfrm rot="1685376" flipH="1">
              <a:off x="2886065" y="4755142"/>
              <a:ext cx="4248472" cy="3024336"/>
            </a:xfrm>
            <a:prstGeom prst="circularArrow">
              <a:avLst>
                <a:gd name="adj1" fmla="val 6923"/>
                <a:gd name="adj2" fmla="val 1142319"/>
                <a:gd name="adj3" fmla="val 20457687"/>
                <a:gd name="adj4" fmla="val 13512816"/>
                <a:gd name="adj5" fmla="val 987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 rot="1685168">
              <a:off x="3144662" y="3149670"/>
              <a:ext cx="3888432" cy="3168352"/>
              <a:chOff x="539552" y="3429000"/>
              <a:chExt cx="3600400" cy="2880320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V="1">
                <a:off x="755576" y="3717032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/>
              <p:nvPr/>
            </p:nvCxnSpPr>
            <p:spPr>
              <a:xfrm flipV="1">
                <a:off x="971600" y="3933056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 flipV="1">
                <a:off x="1115616" y="4221088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1331640" y="4509120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/>
              <p:nvPr/>
            </p:nvCxnSpPr>
            <p:spPr>
              <a:xfrm flipV="1">
                <a:off x="1547664" y="4797152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 flipV="1">
                <a:off x="1763688" y="5085184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/>
              <p:nvPr/>
            </p:nvCxnSpPr>
            <p:spPr>
              <a:xfrm flipV="1">
                <a:off x="539552" y="3429000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/>
            <p:cNvSpPr/>
            <p:nvPr/>
          </p:nvSpPr>
          <p:spPr>
            <a:xfrm>
              <a:off x="6665002" y="3501008"/>
              <a:ext cx="163378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Flow of ether</a:t>
              </a:r>
            </a:p>
            <a:p>
              <a:r>
                <a:rPr lang="ko-KR" altLang="en-US" dirty="0"/>
                <a:t>에테르의 흐름</a:t>
              </a: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4932040" y="3501008"/>
              <a:ext cx="720080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황인각\AppData\Local\Microsoft\Windows\Temporary Internet Files\Content.IE5\WF3DKZON\MC900371044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44722" y="3861048"/>
              <a:ext cx="1901825" cy="1735137"/>
            </a:xfrm>
            <a:prstGeom prst="rect">
              <a:avLst/>
            </a:prstGeom>
            <a:noFill/>
          </p:spPr>
        </p:pic>
        <p:sp>
          <p:nvSpPr>
            <p:cNvPr id="28" name="오른쪽 화살표 27"/>
            <p:cNvSpPr/>
            <p:nvPr/>
          </p:nvSpPr>
          <p:spPr>
            <a:xfrm rot="10800000">
              <a:off x="4932040" y="3717032"/>
              <a:ext cx="504056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716016" y="3140968"/>
              <a:ext cx="30219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Light becomes faster </a:t>
              </a:r>
              <a:r>
                <a:rPr lang="ko-KR" altLang="en-US" sz="1400" dirty="0"/>
                <a:t>빛이 빨라진다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71869" y="3717032"/>
              <a:ext cx="21164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Light becomes slower </a:t>
              </a:r>
              <a:r>
                <a:rPr lang="ko-KR" altLang="en-US" sz="1400" dirty="0"/>
                <a:t>빛이 느려진다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126016" y="5133385"/>
              <a:ext cx="21611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Earth’s orbital movement</a:t>
              </a:r>
            </a:p>
            <a:p>
              <a:r>
                <a:rPr lang="ko-KR" altLang="en-US" sz="1400" dirty="0"/>
                <a:t>지구의 공전 운동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8941" y="3556686"/>
              <a:ext cx="18597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Swimming Earth</a:t>
              </a:r>
            </a:p>
            <a:p>
              <a:r>
                <a:rPr lang="en-US" altLang="ko-KR" dirty="0"/>
                <a:t>in the ether.</a:t>
              </a:r>
            </a:p>
            <a:p>
              <a:r>
                <a:rPr lang="ko-KR" altLang="en-US" dirty="0"/>
                <a:t>에테르 바다를</a:t>
              </a:r>
              <a:endParaRPr lang="en-US" altLang="ko-KR" dirty="0"/>
            </a:p>
            <a:p>
              <a:r>
                <a:rPr lang="ko-KR" altLang="en-US" dirty="0"/>
                <a:t>헤엄치는 지구</a:t>
              </a:r>
              <a:r>
                <a:rPr lang="en-US" altLang="ko-KR" dirty="0"/>
                <a:t>:</a:t>
              </a:r>
              <a:endParaRPr lang="ko-KR" altLang="en-US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38" y="139997"/>
            <a:ext cx="2503265" cy="12516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32773"/>
            <a:ext cx="8229600" cy="855612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/>
              <a:t>What is the medium of light ? </a:t>
            </a:r>
            <a:br>
              <a:rPr lang="en-US" altLang="ko-KR" sz="3200" b="1" dirty="0"/>
            </a:br>
            <a:r>
              <a:rPr lang="ko-KR" altLang="en-US" sz="3200" b="1" dirty="0"/>
              <a:t>빛의 매질은 무엇인가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2" name="직사각형 11"/>
          <p:cNvSpPr/>
          <p:nvPr/>
        </p:nvSpPr>
        <p:spPr>
          <a:xfrm>
            <a:off x="467544" y="854711"/>
            <a:ext cx="79928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Sound propagates in the air. </a:t>
            </a:r>
            <a:r>
              <a:rPr lang="ko-KR" altLang="en-US" dirty="0"/>
              <a:t>소리는 공기를 타고 전파된다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The violin sound is made through the quivering of the string. </a:t>
            </a:r>
          </a:p>
          <a:p>
            <a:r>
              <a:rPr lang="ko-KR" altLang="en-US" dirty="0"/>
              <a:t>바이올린 소리는 줄의 떨림을 통해 만들어진다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Earthquakes spread through the earth. </a:t>
            </a:r>
            <a:r>
              <a:rPr lang="ko-KR" altLang="en-US" dirty="0"/>
              <a:t>지진은 땅을 타고 전파된다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If so, what is the light (electromagnetic wave) propagated through ?</a:t>
            </a:r>
          </a:p>
          <a:p>
            <a:r>
              <a:rPr lang="ko-KR" altLang="en-US" dirty="0"/>
              <a:t>그렇다면</a:t>
            </a:r>
            <a:r>
              <a:rPr lang="en-US" altLang="ko-KR" dirty="0"/>
              <a:t>, </a:t>
            </a:r>
            <a:r>
              <a:rPr lang="ko-KR" altLang="en-US" dirty="0"/>
              <a:t>빛</a:t>
            </a:r>
            <a:r>
              <a:rPr lang="en-US" altLang="ko-KR" dirty="0"/>
              <a:t>(</a:t>
            </a:r>
            <a:r>
              <a:rPr lang="ko-KR" altLang="en-US" dirty="0"/>
              <a:t>전자기파</a:t>
            </a:r>
            <a:r>
              <a:rPr lang="en-US" altLang="ko-KR" dirty="0"/>
              <a:t>)</a:t>
            </a:r>
            <a:r>
              <a:rPr lang="ko-KR" altLang="en-US" dirty="0"/>
              <a:t>은 무엇을 통해 전파되는가</a:t>
            </a:r>
            <a:r>
              <a:rPr lang="en-US" altLang="ko-KR" dirty="0"/>
              <a:t>?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27478" y="2896052"/>
            <a:ext cx="4391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Let’s call the medium of light the “Ether” </a:t>
            </a:r>
          </a:p>
          <a:p>
            <a:r>
              <a:rPr lang="ko-KR" altLang="en-US" dirty="0"/>
              <a:t>빛의 매질을 에테르라고 부르자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8941" y="3140968"/>
            <a:ext cx="7539842" cy="4638510"/>
            <a:chOff x="758941" y="3140968"/>
            <a:chExt cx="7539842" cy="4638510"/>
          </a:xfrm>
        </p:grpSpPr>
        <p:sp>
          <p:nvSpPr>
            <p:cNvPr id="27" name="원형 화살표 26"/>
            <p:cNvSpPr/>
            <p:nvPr/>
          </p:nvSpPr>
          <p:spPr>
            <a:xfrm rot="1685376" flipH="1">
              <a:off x="2886065" y="4755142"/>
              <a:ext cx="4248472" cy="3024336"/>
            </a:xfrm>
            <a:prstGeom prst="circularArrow">
              <a:avLst>
                <a:gd name="adj1" fmla="val 6923"/>
                <a:gd name="adj2" fmla="val 1142319"/>
                <a:gd name="adj3" fmla="val 20457687"/>
                <a:gd name="adj4" fmla="val 13512816"/>
                <a:gd name="adj5" fmla="val 987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 rot="1685168">
              <a:off x="3144662" y="3149670"/>
              <a:ext cx="3888432" cy="3168352"/>
              <a:chOff x="539552" y="3429000"/>
              <a:chExt cx="3600400" cy="2880320"/>
            </a:xfrm>
          </p:grpSpPr>
          <p:cxnSp>
            <p:nvCxnSpPr>
              <p:cNvPr id="15" name="직선 화살표 연결선 14"/>
              <p:cNvCxnSpPr/>
              <p:nvPr/>
            </p:nvCxnSpPr>
            <p:spPr>
              <a:xfrm flipV="1">
                <a:off x="755576" y="3717032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/>
              <p:nvPr/>
            </p:nvCxnSpPr>
            <p:spPr>
              <a:xfrm flipV="1">
                <a:off x="971600" y="3933056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 flipV="1">
                <a:off x="1115616" y="4221088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/>
              <p:cNvCxnSpPr/>
              <p:nvPr/>
            </p:nvCxnSpPr>
            <p:spPr>
              <a:xfrm flipV="1">
                <a:off x="1331640" y="4509120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/>
              <p:nvPr/>
            </p:nvCxnSpPr>
            <p:spPr>
              <a:xfrm flipV="1">
                <a:off x="1547664" y="4797152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/>
              <p:nvPr/>
            </p:nvCxnSpPr>
            <p:spPr>
              <a:xfrm flipV="1">
                <a:off x="1763688" y="5085184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/>
              <p:cNvCxnSpPr/>
              <p:nvPr/>
            </p:nvCxnSpPr>
            <p:spPr>
              <a:xfrm flipV="1">
                <a:off x="539552" y="3429000"/>
                <a:ext cx="2376264" cy="1224136"/>
              </a:xfrm>
              <a:prstGeom prst="straightConnector1">
                <a:avLst/>
              </a:prstGeom>
              <a:ln w="127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/>
            <p:cNvSpPr/>
            <p:nvPr/>
          </p:nvSpPr>
          <p:spPr>
            <a:xfrm>
              <a:off x="6665002" y="3501008"/>
              <a:ext cx="163378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Flow of ether</a:t>
              </a:r>
            </a:p>
            <a:p>
              <a:r>
                <a:rPr lang="ko-KR" altLang="en-US" dirty="0"/>
                <a:t>에테르의 흐름</a:t>
              </a:r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4932040" y="3501008"/>
              <a:ext cx="720080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7" name="Picture 3" descr="C:\Users\황인각\AppData\Local\Microsoft\Windows\Temporary Internet Files\Content.IE5\WF3DKZON\MC900371044[1].wm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44722" y="3861048"/>
              <a:ext cx="1901825" cy="1735137"/>
            </a:xfrm>
            <a:prstGeom prst="rect">
              <a:avLst/>
            </a:prstGeom>
            <a:noFill/>
          </p:spPr>
        </p:pic>
        <p:sp>
          <p:nvSpPr>
            <p:cNvPr id="28" name="오른쪽 화살표 27"/>
            <p:cNvSpPr/>
            <p:nvPr/>
          </p:nvSpPr>
          <p:spPr>
            <a:xfrm rot="10800000">
              <a:off x="4932040" y="3717032"/>
              <a:ext cx="504056" cy="216024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716016" y="3140968"/>
              <a:ext cx="302198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Light becomes faster </a:t>
              </a:r>
              <a:r>
                <a:rPr lang="ko-KR" altLang="en-US" sz="1400" dirty="0"/>
                <a:t>빛이 빨라진다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771869" y="3717032"/>
              <a:ext cx="211642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Light becomes slower </a:t>
              </a:r>
              <a:r>
                <a:rPr lang="ko-KR" altLang="en-US" sz="1400" dirty="0"/>
                <a:t>빛이 느려진다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126016" y="5133385"/>
              <a:ext cx="21611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Earth’s orbital movement</a:t>
              </a:r>
            </a:p>
            <a:p>
              <a:r>
                <a:rPr lang="ko-KR" altLang="en-US" sz="1400" dirty="0"/>
                <a:t>지구의 공전 운동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58941" y="3556686"/>
              <a:ext cx="185977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/>
                <a:t>Swimming Earth</a:t>
              </a:r>
            </a:p>
            <a:p>
              <a:r>
                <a:rPr lang="en-US" altLang="ko-KR" dirty="0"/>
                <a:t>in the ether.</a:t>
              </a:r>
            </a:p>
            <a:p>
              <a:r>
                <a:rPr lang="ko-KR" altLang="en-US" dirty="0"/>
                <a:t>에테르 바다를</a:t>
              </a:r>
              <a:endParaRPr lang="en-US" altLang="ko-KR" dirty="0"/>
            </a:p>
            <a:p>
              <a:r>
                <a:rPr lang="ko-KR" altLang="en-US" dirty="0"/>
                <a:t>헤엄치는 지구</a:t>
              </a:r>
              <a:r>
                <a:rPr lang="en-US" altLang="ko-KR" dirty="0"/>
                <a:t>:</a:t>
              </a:r>
              <a:endParaRPr lang="ko-KR" altLang="en-US" dirty="0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38" y="139997"/>
            <a:ext cx="2503265" cy="12516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 rot="20564452">
            <a:off x="2123955" y="1275120"/>
            <a:ext cx="4041534" cy="4616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FF00"/>
                </a:solidFill>
              </a:rPr>
              <a:t>Wave needs medium !!!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92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5496" y="-63261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>
                <a:latin typeface="+mn-lt"/>
              </a:rPr>
              <a:t>Michelson-Molly Experiment to measure the speed of ether</a:t>
            </a:r>
            <a:br>
              <a:rPr lang="en-US" altLang="ko-KR" sz="2800" b="1" dirty="0"/>
            </a:br>
            <a:r>
              <a:rPr lang="ko-KR" altLang="en-US" sz="2800" b="1" dirty="0"/>
              <a:t>에테르의 속도를 측정하는 </a:t>
            </a:r>
            <a:r>
              <a:rPr lang="ko-KR" altLang="en-US" sz="2800" b="1" dirty="0" err="1"/>
              <a:t>마이켈슨</a:t>
            </a:r>
            <a:r>
              <a:rPr lang="en-US" altLang="ko-KR" sz="2800" b="1" dirty="0"/>
              <a:t>-</a:t>
            </a:r>
            <a:r>
              <a:rPr lang="ko-KR" altLang="en-US" sz="2800" b="1" dirty="0" err="1"/>
              <a:t>몰리의</a:t>
            </a:r>
            <a:r>
              <a:rPr lang="ko-KR" altLang="en-US" sz="2800" b="1" dirty="0"/>
              <a:t> 실험</a:t>
            </a:r>
          </a:p>
        </p:txBody>
      </p:sp>
      <p:pic>
        <p:nvPicPr>
          <p:cNvPr id="2052" name="Picture 4" descr="http://www.ilbe.com/files/attach/new/20140307/377678/1782099274/3111201744/fe343f5b537334fe772156ffa89d5cfd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58628" b="11533"/>
          <a:stretch>
            <a:fillRect/>
          </a:stretch>
        </p:blipFill>
        <p:spPr bwMode="auto">
          <a:xfrm>
            <a:off x="5940152" y="2204864"/>
            <a:ext cx="2896419" cy="2376264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539552" y="5373216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Result : No difference between from Mirror A and B</a:t>
            </a:r>
          </a:p>
          <a:p>
            <a:r>
              <a:rPr lang="ko-KR" altLang="en-US" dirty="0"/>
              <a:t>실험결과 </a:t>
            </a:r>
            <a:r>
              <a:rPr lang="en-US" altLang="ko-KR" dirty="0"/>
              <a:t>: </a:t>
            </a:r>
            <a:r>
              <a:rPr lang="ko-KR" altLang="en-US" dirty="0"/>
              <a:t>에테르 바람이 어디서 오든 상관없이 시간 차이가 발생하지 않는다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158245" y="5929653"/>
            <a:ext cx="68275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Therefore, ether doesn’t exist !!! </a:t>
            </a:r>
            <a:r>
              <a:rPr lang="ko-KR" altLang="en-US" dirty="0"/>
              <a:t>고로</a:t>
            </a:r>
            <a:r>
              <a:rPr lang="en-US" altLang="ko-KR" dirty="0"/>
              <a:t>, </a:t>
            </a:r>
            <a:r>
              <a:rPr lang="ko-KR" altLang="en-US" dirty="0"/>
              <a:t>에테르는 존재하지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http://www.ilbe.com/files/attach/new/20130222/377678/326968576/840405593/128d65c96b3dc9af3bfa0d25d87cfe20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1196752"/>
            <a:ext cx="5256584" cy="394243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23528" y="234888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Light Detector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85257" y="126976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Light Source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22757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Half Mirror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23475" y="473320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Mirror B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81160" y="134497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Ether Wind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81160" y="227578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Ether Wind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1847" y="358557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Ether Wind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74188" y="44458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Ether Wind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78458" y="310330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Mirror A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77357" y="444398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Possible to rotate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8" y="3501450"/>
            <a:ext cx="1740914" cy="345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5496" y="-63261"/>
            <a:ext cx="9108504" cy="1143000"/>
          </a:xfrm>
        </p:spPr>
        <p:txBody>
          <a:bodyPr>
            <a:normAutofit fontScale="90000"/>
          </a:bodyPr>
          <a:lstStyle/>
          <a:p>
            <a:r>
              <a:rPr lang="en-US" altLang="ko-KR" sz="2800" b="1" dirty="0">
                <a:latin typeface="+mn-lt"/>
              </a:rPr>
              <a:t>Michelson-Molly Experiment to measure the speed of ether</a:t>
            </a:r>
            <a:br>
              <a:rPr lang="en-US" altLang="ko-KR" sz="2800" b="1" dirty="0"/>
            </a:br>
            <a:r>
              <a:rPr lang="ko-KR" altLang="en-US" sz="2800" b="1" dirty="0"/>
              <a:t>에테르의 속도를 측정하는 </a:t>
            </a:r>
            <a:r>
              <a:rPr lang="ko-KR" altLang="en-US" sz="2800" b="1" dirty="0" err="1"/>
              <a:t>마이켈슨</a:t>
            </a:r>
            <a:r>
              <a:rPr lang="en-US" altLang="ko-KR" sz="2800" b="1" dirty="0"/>
              <a:t>-</a:t>
            </a:r>
            <a:r>
              <a:rPr lang="ko-KR" altLang="en-US" sz="2800" b="1" dirty="0" err="1"/>
              <a:t>몰리의</a:t>
            </a:r>
            <a:r>
              <a:rPr lang="ko-KR" altLang="en-US" sz="2800" b="1" dirty="0"/>
              <a:t> 실험</a:t>
            </a:r>
          </a:p>
        </p:txBody>
      </p:sp>
      <p:pic>
        <p:nvPicPr>
          <p:cNvPr id="2052" name="Picture 4" descr="http://www.ilbe.com/files/attach/new/20140307/377678/1782099274/3111201744/fe343f5b537334fe772156ffa89d5cfd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58628" b="11533"/>
          <a:stretch>
            <a:fillRect/>
          </a:stretch>
        </p:blipFill>
        <p:spPr bwMode="auto">
          <a:xfrm>
            <a:off x="5940152" y="2204864"/>
            <a:ext cx="2896419" cy="2376264"/>
          </a:xfrm>
          <a:prstGeom prst="rect">
            <a:avLst/>
          </a:prstGeom>
          <a:noFill/>
        </p:spPr>
      </p:pic>
      <p:sp>
        <p:nvSpPr>
          <p:cNvPr id="26" name="직사각형 25"/>
          <p:cNvSpPr/>
          <p:nvPr/>
        </p:nvSpPr>
        <p:spPr>
          <a:xfrm>
            <a:off x="539552" y="5373216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Result : No difference between from Mirror A and B</a:t>
            </a:r>
          </a:p>
          <a:p>
            <a:r>
              <a:rPr lang="ko-KR" altLang="en-US" dirty="0"/>
              <a:t>실험결과 </a:t>
            </a:r>
            <a:r>
              <a:rPr lang="en-US" altLang="ko-KR" dirty="0"/>
              <a:t>: </a:t>
            </a:r>
            <a:r>
              <a:rPr lang="ko-KR" altLang="en-US" dirty="0"/>
              <a:t>에테르 바람이 어디서 오든 상관없이 시간 차이가 발생하지 않는다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158245" y="5929653"/>
            <a:ext cx="68275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Therefore, ether doesn’t exist !!! </a:t>
            </a:r>
            <a:r>
              <a:rPr lang="ko-KR" altLang="en-US" dirty="0"/>
              <a:t>고로</a:t>
            </a:r>
            <a:r>
              <a:rPr lang="en-US" altLang="ko-KR" dirty="0"/>
              <a:t>, </a:t>
            </a:r>
            <a:r>
              <a:rPr lang="ko-KR" altLang="en-US" dirty="0"/>
              <a:t>에테르는 존재하지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0" name="Picture 2" descr="http://www.ilbe.com/files/attach/new/20130222/377678/326968576/840405593/128d65c96b3dc9af3bfa0d25d87cfe20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1196752"/>
            <a:ext cx="5256584" cy="394243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323528" y="234888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Light Detector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85257" y="126976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Light Source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11760" y="227578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Half Mirror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23475" y="473320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Mirror B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81160" y="134497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Ether Wind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981160" y="227578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Ether Wind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51847" y="358557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Ether Wind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74188" y="444582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Ether Wind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478458" y="310330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Mirror A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577357" y="4443981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Possible to rotate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8" y="3501450"/>
            <a:ext cx="1740914" cy="345245"/>
          </a:xfrm>
          <a:prstGeom prst="rect">
            <a:avLst/>
          </a:prstGeom>
        </p:spPr>
      </p:pic>
      <p:sp>
        <p:nvSpPr>
          <p:cNvPr id="5" name="폭발 2 4"/>
          <p:cNvSpPr/>
          <p:nvPr/>
        </p:nvSpPr>
        <p:spPr>
          <a:xfrm rot="20935346">
            <a:off x="356470" y="640904"/>
            <a:ext cx="8861607" cy="4569892"/>
          </a:xfrm>
          <a:prstGeom prst="irregularSeal2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FF00"/>
                </a:solidFill>
              </a:rPr>
              <a:t>No Ether</a:t>
            </a:r>
            <a:r>
              <a:rPr lang="ko-KR" altLang="en-US" sz="3600" dirty="0">
                <a:solidFill>
                  <a:srgbClr val="FFFF00"/>
                </a:solidFill>
              </a:rPr>
              <a:t>  </a:t>
            </a:r>
            <a:r>
              <a:rPr lang="en-US" altLang="ko-KR" sz="3600">
                <a:solidFill>
                  <a:srgbClr val="FFFF00"/>
                </a:solidFill>
              </a:rPr>
              <a:t>!!!</a:t>
            </a:r>
            <a:endParaRPr lang="en-US" altLang="ko-KR" sz="3600" dirty="0">
              <a:solidFill>
                <a:srgbClr val="FFFF00"/>
              </a:solidFill>
            </a:endParaRPr>
          </a:p>
          <a:p>
            <a:pPr algn="ctr"/>
            <a:r>
              <a:rPr lang="en-US" altLang="ko-KR" sz="3600" dirty="0">
                <a:solidFill>
                  <a:srgbClr val="FFFF00"/>
                </a:solidFill>
              </a:rPr>
              <a:t>(</a:t>
            </a:r>
            <a:r>
              <a:rPr lang="ko-KR" altLang="en-US" sz="3600" dirty="0">
                <a:solidFill>
                  <a:srgbClr val="FFFF00"/>
                </a:solidFill>
              </a:rPr>
              <a:t>에테르가 없다니</a:t>
            </a:r>
            <a:r>
              <a:rPr lang="en-US" altLang="ko-KR" sz="3600" dirty="0">
                <a:solidFill>
                  <a:srgbClr val="FFFF00"/>
                </a:solidFill>
              </a:rPr>
              <a:t>) </a:t>
            </a:r>
          </a:p>
          <a:p>
            <a:pPr algn="ctr"/>
            <a:r>
              <a:rPr lang="en-US" altLang="ko-KR" sz="3600" dirty="0">
                <a:solidFill>
                  <a:srgbClr val="FFFF00"/>
                </a:solidFill>
              </a:rPr>
              <a:t>Light don’t need medium !!!!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2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9798" y="0"/>
            <a:ext cx="9014202" cy="809625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>
                <a:latin typeface="+mn-lt"/>
              </a:rPr>
              <a:t>If ether doesn’t exist… </a:t>
            </a:r>
            <a:r>
              <a:rPr lang="ko-KR" altLang="en-US" sz="3200" b="1" dirty="0">
                <a:latin typeface="+mn-lt"/>
              </a:rPr>
              <a:t>에테르가 존재하지 않는다면</a:t>
            </a:r>
            <a:r>
              <a:rPr lang="en-US" altLang="ko-KR" sz="3200" b="1" dirty="0">
                <a:latin typeface="+mn-lt"/>
              </a:rPr>
              <a:t>..</a:t>
            </a:r>
            <a:endParaRPr lang="ko-KR" altLang="en-US" sz="3200" b="1" dirty="0">
              <a:latin typeface="+mn-lt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457200" y="476672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How the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speed of light is decided ?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빛의 속도는 어떻게 결정될까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?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8" name="사다리꼴 17"/>
          <p:cNvSpPr/>
          <p:nvPr/>
        </p:nvSpPr>
        <p:spPr>
          <a:xfrm rot="16200000">
            <a:off x="4322846" y="1657855"/>
            <a:ext cx="360040" cy="2520280"/>
          </a:xfrm>
          <a:prstGeom prst="trapezoi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5" descr="C:\Users\황인각\AppData\Local\Microsoft\Windows\Temporary Internet Files\Content.IE5\I5KJ22RM\MC900441920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946" r="10811"/>
          <a:stretch>
            <a:fillRect/>
          </a:stretch>
        </p:blipFill>
        <p:spPr bwMode="auto">
          <a:xfrm flipH="1">
            <a:off x="6228184" y="2643397"/>
            <a:ext cx="948214" cy="1073635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1168161" y="2346404"/>
            <a:ext cx="2188457" cy="1586652"/>
            <a:chOff x="611560" y="1340398"/>
            <a:chExt cx="2332473" cy="1659030"/>
          </a:xfrm>
        </p:grpSpPr>
        <p:pic>
          <p:nvPicPr>
            <p:cNvPr id="1026" name="Picture 2" descr="C:\Users\황인각\AppData\Local\Microsoft\Windows\Temporary Internet Files\Content.IE5\DI1EY1BJ\MC900252305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9861501">
              <a:off x="2209459" y="1628678"/>
              <a:ext cx="734574" cy="543750"/>
            </a:xfrm>
            <a:prstGeom prst="rect">
              <a:avLst/>
            </a:prstGeom>
            <a:noFill/>
          </p:spPr>
        </p:pic>
        <p:pic>
          <p:nvPicPr>
            <p:cNvPr id="20" name="Picture 4" descr="C:\Users\황인각\AppData\Local\Microsoft\Windows\Temporary Internet Files\Content.IE5\T3VP36TR\MC900383572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1560" y="1340398"/>
              <a:ext cx="1656184" cy="1659030"/>
            </a:xfrm>
            <a:prstGeom prst="rect">
              <a:avLst/>
            </a:prstGeom>
            <a:noFill/>
          </p:spPr>
        </p:pic>
      </p:grpSp>
      <p:sp>
        <p:nvSpPr>
          <p:cNvPr id="22" name="모서리가 둥근 사각형 설명선 21"/>
          <p:cNvSpPr/>
          <p:nvPr/>
        </p:nvSpPr>
        <p:spPr>
          <a:xfrm>
            <a:off x="35496" y="1462644"/>
            <a:ext cx="3403946" cy="958244"/>
          </a:xfrm>
          <a:prstGeom prst="wedgeRoundRectCallout">
            <a:avLst>
              <a:gd name="adj1" fmla="val -3382"/>
              <a:gd name="adj2" fmla="val 724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내가 볼 때 빛의 속도가 </a:t>
            </a:r>
            <a:r>
              <a:rPr lang="en-US" altLang="ko-KR" dirty="0"/>
              <a:t>c</a:t>
            </a:r>
            <a:r>
              <a:rPr lang="ko-KR" altLang="en-US" dirty="0"/>
              <a:t>니까</a:t>
            </a:r>
            <a:endParaRPr lang="en-US" altLang="ko-KR" dirty="0"/>
          </a:p>
          <a:p>
            <a:pPr algn="ctr"/>
            <a:r>
              <a:rPr lang="ko-KR" altLang="en-US" dirty="0"/>
              <a:t>네가 볼 때는 빛의 속도가 </a:t>
            </a:r>
            <a:r>
              <a:rPr lang="en-US" altLang="ko-KR" dirty="0"/>
              <a:t>1.5c</a:t>
            </a:r>
            <a:r>
              <a:rPr lang="ko-KR" altLang="en-US" dirty="0"/>
              <a:t>일거야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228184" y="1563277"/>
            <a:ext cx="2743657" cy="936104"/>
          </a:xfrm>
          <a:prstGeom prst="wedgeRoundRectCallout">
            <a:avLst>
              <a:gd name="adj1" fmla="val -31601"/>
              <a:gd name="adj2" fmla="val 713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네가 달리든 말든 </a:t>
            </a:r>
            <a:endParaRPr lang="en-US" altLang="ko-KR" dirty="0"/>
          </a:p>
          <a:p>
            <a:pPr algn="ctr"/>
            <a:r>
              <a:rPr lang="ko-KR" altLang="en-US" dirty="0"/>
              <a:t>내가 볼 때 빛의 속도는 </a:t>
            </a:r>
            <a:endParaRPr lang="en-US" altLang="ko-KR" dirty="0"/>
          </a:p>
          <a:p>
            <a:pPr algn="ctr"/>
            <a:r>
              <a:rPr lang="en-US" altLang="ko-KR" dirty="0"/>
              <a:t>c </a:t>
            </a:r>
            <a:r>
              <a:rPr lang="ko-KR" altLang="en-US" dirty="0"/>
              <a:t>잖아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24" name="오른쪽 화살표 23"/>
          <p:cNvSpPr/>
          <p:nvPr/>
        </p:nvSpPr>
        <p:spPr>
          <a:xfrm>
            <a:off x="2555776" y="3573016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275855" y="3645024"/>
            <a:ext cx="57889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0.5c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154134" y="5596188"/>
            <a:ext cx="62577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0.5c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29798" y="3940004"/>
            <a:ext cx="2592288" cy="936104"/>
          </a:xfrm>
          <a:prstGeom prst="wedgeRoundRectCallout">
            <a:avLst>
              <a:gd name="adj1" fmla="val -5872"/>
              <a:gd name="adj2" fmla="val 74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그럼 내가 빛을 보면 어떻게 </a:t>
            </a:r>
            <a:r>
              <a:rPr lang="ko-KR" altLang="en-US" dirty="0" err="1"/>
              <a:t>되는거지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</a:p>
        </p:txBody>
      </p:sp>
      <p:pic>
        <p:nvPicPr>
          <p:cNvPr id="25" name="Picture 4" descr="C:\Users\황인각\AppData\Local\Microsoft\Windows\Temporary Internet Files\Content.IE5\T3VP36TR\MC900383572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8549" y="4660084"/>
            <a:ext cx="1553925" cy="1586652"/>
          </a:xfrm>
          <a:prstGeom prst="rect">
            <a:avLst/>
          </a:prstGeom>
          <a:noFill/>
        </p:spPr>
      </p:pic>
      <p:pic>
        <p:nvPicPr>
          <p:cNvPr id="26" name="Picture 5" descr="C:\Users\황인각\AppData\Local\Microsoft\Windows\Temporary Internet Files\Content.IE5\I5KJ22RM\MC900441920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946" r="10811"/>
          <a:stretch>
            <a:fillRect/>
          </a:stretch>
        </p:blipFill>
        <p:spPr bwMode="auto">
          <a:xfrm flipH="1">
            <a:off x="6171117" y="4876108"/>
            <a:ext cx="948214" cy="1073635"/>
          </a:xfrm>
          <a:prstGeom prst="rect">
            <a:avLst/>
          </a:prstGeom>
          <a:noFill/>
        </p:spPr>
      </p:pic>
      <p:pic>
        <p:nvPicPr>
          <p:cNvPr id="27" name="Picture 2" descr="C:\Users\황인각\AppData\Local\Microsoft\Windows\Temporary Internet Files\Content.IE5\DI1EY1BJ\MC900252305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9004951">
            <a:off x="5398136" y="5157351"/>
            <a:ext cx="689219" cy="520028"/>
          </a:xfrm>
          <a:prstGeom prst="rect">
            <a:avLst/>
          </a:prstGeom>
          <a:noFill/>
        </p:spPr>
      </p:pic>
      <p:sp>
        <p:nvSpPr>
          <p:cNvPr id="28" name="오른쪽 화살표 27"/>
          <p:cNvSpPr/>
          <p:nvPr/>
        </p:nvSpPr>
        <p:spPr>
          <a:xfrm>
            <a:off x="2434054" y="574020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6171117" y="4077072"/>
            <a:ext cx="2743657" cy="655020"/>
          </a:xfrm>
          <a:prstGeom prst="wedgeRoundRectCallout">
            <a:avLst>
              <a:gd name="adj1" fmla="val -31601"/>
              <a:gd name="adj2" fmla="val 713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내가 빛을 </a:t>
            </a:r>
            <a:r>
              <a:rPr lang="en-US" altLang="ko-KR" dirty="0"/>
              <a:t>c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 err="1"/>
              <a:t>쏘아볼께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사다리꼴 29"/>
          <p:cNvSpPr/>
          <p:nvPr/>
        </p:nvSpPr>
        <p:spPr>
          <a:xfrm rot="5400000">
            <a:off x="4018230" y="4156028"/>
            <a:ext cx="360040" cy="2520280"/>
          </a:xfrm>
          <a:prstGeom prst="trapezoi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79301" y="1442339"/>
            <a:ext cx="22099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When I see the speed of light is c.</a:t>
            </a:r>
          </a:p>
          <a:p>
            <a:r>
              <a:rPr lang="en-US" altLang="ko-KR" sz="1600" dirty="0"/>
              <a:t>So, you will see 1.5c of speed of light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267035" y="2609617"/>
            <a:ext cx="1876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The speed of light is c whatever you are running or not.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84317" y="4228036"/>
            <a:ext cx="2562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Then, what is the speed of light, when I see it ?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93544" y="4907750"/>
            <a:ext cx="1876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Let me turn the light to you with 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6" grpId="0" animBg="1"/>
      <p:bldP spid="29" grpId="0" animBg="1"/>
      <p:bldP spid="3" grpId="0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35856"/>
            <a:ext cx="9144000" cy="809625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/>
              <a:t>Einstein’s drastic idea</a:t>
            </a:r>
            <a:br>
              <a:rPr lang="en-US" altLang="ko-KR" sz="3200" b="1" dirty="0"/>
            </a:br>
            <a:r>
              <a:rPr lang="ko-KR" altLang="en-US" sz="3200" b="1" dirty="0"/>
              <a:t>아인슈타인의 과감한 착상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53852" y="845481"/>
            <a:ext cx="7236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Laws of physics should be same to everyone (Principle of Relativity)</a:t>
            </a: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누구에게든  물리법칙은 동일해야 한다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 (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상대성 원리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AutoNum type="arabicPeriod" startAt="2"/>
            </a:pP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The speed of light should be same to everyone always </a:t>
            </a:r>
          </a:p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     (Principle of Constancy of Light speed) </a:t>
            </a: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누가 보더라도 빛의 속력은 항상 같다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 (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광속 불변의 원리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010" name="Picture 2" descr="http://physica.gsnu.ac.kr/phtml/modern/relativity/covariance/Einstein_in_Bern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b="21204"/>
          <a:stretch>
            <a:fillRect/>
          </a:stretch>
        </p:blipFill>
        <p:spPr bwMode="auto">
          <a:xfrm>
            <a:off x="2771800" y="2381979"/>
            <a:ext cx="3096344" cy="2880320"/>
          </a:xfrm>
          <a:prstGeom prst="rect">
            <a:avLst/>
          </a:prstGeom>
          <a:noFill/>
        </p:spPr>
      </p:pic>
      <p:sp>
        <p:nvSpPr>
          <p:cNvPr id="3" name="모서리가 둥근 사각형 설명선 2"/>
          <p:cNvSpPr/>
          <p:nvPr/>
        </p:nvSpPr>
        <p:spPr>
          <a:xfrm>
            <a:off x="5220072" y="2381979"/>
            <a:ext cx="2448272" cy="864096"/>
          </a:xfrm>
          <a:prstGeom prst="wedgeRoundRectCallout">
            <a:avLst>
              <a:gd name="adj1" fmla="val -50800"/>
              <a:gd name="adj2" fmla="val 980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내가 확신하는 건</a:t>
            </a:r>
            <a:endParaRPr lang="en-US" altLang="ko-KR" dirty="0"/>
          </a:p>
          <a:p>
            <a:pPr algn="ctr"/>
            <a:r>
              <a:rPr lang="ko-KR" altLang="en-US" dirty="0"/>
              <a:t>이 두 가지 원리뿐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28184" y="3645024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 am confident with these</a:t>
            </a:r>
          </a:p>
          <a:p>
            <a:r>
              <a:rPr lang="en-US" altLang="ko-KR" dirty="0"/>
              <a:t>two principles.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775647"/>
            <a:ext cx="331372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All laws of physics</a:t>
            </a:r>
          </a:p>
          <a:p>
            <a:r>
              <a:rPr lang="en-US" altLang="ko-KR" dirty="0"/>
              <a:t>should be adjusted to</a:t>
            </a:r>
          </a:p>
          <a:p>
            <a:r>
              <a:rPr lang="en-US" altLang="ko-KR" dirty="0"/>
              <a:t>satisfy these two principles !!!!.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619672" y="5301208"/>
            <a:ext cx="5832648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/>
            <a:r>
              <a:rPr lang="ko-KR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모든 물리 법칙은 이 두 가지 원리를 </a:t>
            </a:r>
            <a:endParaRPr lang="en-US" altLang="ko-KR" sz="2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marL="342900" indent="-342900"/>
            <a:r>
              <a:rPr lang="ko-KR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만족하도록 수정되어야 한다</a:t>
            </a:r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!!!!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7808" y="4281402"/>
            <a:ext cx="8028384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 algn="ctr"/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Velocity = Distance/Time (</a:t>
            </a:r>
            <a:r>
              <a:rPr lang="ko-KR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속도 </a:t>
            </a:r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ko-KR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거리</a:t>
            </a:r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</a:t>
            </a:r>
            <a:r>
              <a:rPr lang="ko-KR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시간</a:t>
            </a:r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). </a:t>
            </a:r>
          </a:p>
          <a:p>
            <a:pPr marL="342900" indent="-342900" algn="ctr"/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So, Time(</a:t>
            </a:r>
            <a:r>
              <a:rPr lang="ko-KR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시간</a:t>
            </a:r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and Distance(</a:t>
            </a:r>
            <a:r>
              <a:rPr lang="ko-KR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공간</a:t>
            </a:r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) should be adjusted.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2" grpId="0" animBg="1"/>
      <p:bldP spid="1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35150" y="52506"/>
            <a:ext cx="5473700" cy="706438"/>
          </a:xfrm>
        </p:spPr>
        <p:txBody>
          <a:bodyPr>
            <a:noAutofit/>
          </a:bodyPr>
          <a:lstStyle/>
          <a:p>
            <a:pPr algn="l"/>
            <a:r>
              <a:rPr lang="en-US" altLang="ko-KR" sz="3200" b="1" dirty="0"/>
              <a:t>&lt;</a:t>
            </a:r>
            <a:r>
              <a:rPr lang="ko-KR" altLang="en-US" sz="3200" b="1" dirty="0"/>
              <a:t>상대론의 탄생과 빛</a:t>
            </a:r>
            <a:r>
              <a:rPr lang="en-US" altLang="ko-KR" sz="3200" b="1" dirty="0"/>
              <a:t>&gt; </a:t>
            </a:r>
            <a:r>
              <a:rPr lang="ko-KR" altLang="en-US" sz="3200" b="1" dirty="0"/>
              <a:t>정리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39552" y="3356992"/>
            <a:ext cx="8013735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2000" dirty="0"/>
              <a:t>파동은 매질 안에서 흐르므로</a:t>
            </a:r>
            <a:r>
              <a:rPr lang="en-US" altLang="ko-KR" sz="2000" dirty="0"/>
              <a:t>, _____</a:t>
            </a:r>
            <a:r>
              <a:rPr lang="ko-KR" altLang="en-US" sz="2000" dirty="0"/>
              <a:t>이 어떤 방향으로 움직이느냐가 파동의 겉보기 속도를 결정한다</a:t>
            </a:r>
            <a:r>
              <a:rPr lang="en-US" altLang="ko-KR" sz="2000" dirty="0"/>
              <a:t>.   </a:t>
            </a:r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endParaRPr lang="en-US" altLang="ko-KR" sz="2000" dirty="0"/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2000" dirty="0"/>
              <a:t>빛의 매질</a:t>
            </a:r>
            <a:r>
              <a:rPr lang="en-US" altLang="ko-KR" sz="2000" dirty="0"/>
              <a:t>(</a:t>
            </a:r>
            <a:r>
              <a:rPr lang="ko-KR" altLang="en-US" sz="2000" dirty="0"/>
              <a:t>에테르</a:t>
            </a:r>
            <a:r>
              <a:rPr lang="en-US" altLang="ko-KR" sz="2000" dirty="0"/>
              <a:t>)</a:t>
            </a:r>
            <a:r>
              <a:rPr lang="ko-KR" altLang="en-US" sz="2000" dirty="0"/>
              <a:t>의 존재를 발견하려는 시도가 있었으나</a:t>
            </a:r>
            <a:r>
              <a:rPr lang="en-US" altLang="ko-KR" sz="2000" dirty="0"/>
              <a:t>, </a:t>
            </a:r>
            <a:r>
              <a:rPr lang="ko-KR" altLang="en-US" sz="2000" dirty="0"/>
              <a:t>결국 에테르는 존재하지 않는 것으로 판명되었다</a:t>
            </a:r>
            <a:r>
              <a:rPr lang="en-US" altLang="ko-KR" sz="2000" dirty="0"/>
              <a:t>. </a:t>
            </a:r>
            <a:r>
              <a:rPr lang="ko-KR" altLang="en-US" sz="2000" dirty="0"/>
              <a:t>빛은 아무것도 없는 완전한 진공 중에서도 전파되는 특이한 파동인 것이다</a:t>
            </a:r>
            <a:r>
              <a:rPr lang="en-US" altLang="ko-KR" sz="2000" dirty="0"/>
              <a:t>.</a:t>
            </a:r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endParaRPr lang="en-US" altLang="ko-KR" sz="2000" dirty="0"/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2000" dirty="0"/>
              <a:t>빛의</a:t>
            </a:r>
            <a:r>
              <a:rPr lang="en-US" altLang="ko-KR" sz="2000" dirty="0"/>
              <a:t> </a:t>
            </a:r>
            <a:r>
              <a:rPr lang="ko-KR" altLang="en-US" sz="2000" dirty="0"/>
              <a:t>매질이 없으므로 매질의 </a:t>
            </a:r>
            <a:r>
              <a:rPr lang="en-US" altLang="ko-KR" sz="2000" dirty="0"/>
              <a:t>_____</a:t>
            </a:r>
            <a:r>
              <a:rPr lang="ko-KR" altLang="en-US" sz="2000" dirty="0"/>
              <a:t>를 결정할 수 없게 되었고</a:t>
            </a:r>
            <a:r>
              <a:rPr lang="en-US" altLang="ko-KR" sz="2000" dirty="0"/>
              <a:t>, </a:t>
            </a:r>
            <a:r>
              <a:rPr lang="ko-KR" altLang="en-US" sz="2000" dirty="0"/>
              <a:t>같은 빛을 서로 다른 사람이 볼 때 일관성이 없는 결과를 낳게 된다</a:t>
            </a:r>
            <a:r>
              <a:rPr lang="en-US" altLang="ko-KR" sz="2000" dirty="0"/>
              <a:t>. </a:t>
            </a:r>
            <a:r>
              <a:rPr lang="ko-KR" altLang="en-US" sz="2000" dirty="0"/>
              <a:t>상식적으로 말이 </a:t>
            </a:r>
            <a:r>
              <a:rPr lang="ko-KR" altLang="en-US" sz="2000" dirty="0" err="1"/>
              <a:t>안되는</a:t>
            </a:r>
            <a:r>
              <a:rPr lang="ko-KR" altLang="en-US" sz="2000" dirty="0"/>
              <a:t> 상황이 벌어진 것이다</a:t>
            </a:r>
            <a:r>
              <a:rPr lang="en-US" altLang="ko-KR" sz="2000" dirty="0"/>
              <a:t>.</a:t>
            </a:r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endParaRPr lang="en-US" altLang="ko-KR" sz="2000" dirty="0"/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r>
              <a:rPr lang="ko-KR" altLang="en-US" sz="2000" dirty="0"/>
              <a:t>이에 아인슈타인은 빛의 속도가 문제가 아니라</a:t>
            </a:r>
            <a:r>
              <a:rPr lang="en-US" altLang="ko-KR" sz="2000" dirty="0"/>
              <a:t>, </a:t>
            </a:r>
            <a:r>
              <a:rPr lang="ko-KR" altLang="en-US" sz="2000" dirty="0"/>
              <a:t>우리가 상식적으로 알고 있는 </a:t>
            </a:r>
            <a:r>
              <a:rPr lang="en-US" altLang="ko-KR" sz="2000" dirty="0"/>
              <a:t>_____</a:t>
            </a:r>
            <a:r>
              <a:rPr lang="ko-KR" altLang="en-US" sz="2000" dirty="0"/>
              <a:t>과 </a:t>
            </a:r>
            <a:r>
              <a:rPr lang="en-US" altLang="ko-KR" sz="2000" dirty="0"/>
              <a:t>_____</a:t>
            </a:r>
            <a:r>
              <a:rPr lang="ko-KR" altLang="en-US" sz="2000" dirty="0"/>
              <a:t>의 개념이 틀릴 수도 있다는 과감한 착상을 한다</a:t>
            </a:r>
            <a:r>
              <a:rPr lang="en-US" altLang="ko-KR" sz="2000" dirty="0"/>
              <a:t>. </a:t>
            </a:r>
            <a:r>
              <a:rPr lang="ko-KR" altLang="en-US" sz="2000" dirty="0"/>
              <a:t>바로 여기서 상대론이 탄생되었다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endParaRPr lang="en-US" altLang="ko-KR" sz="2000" dirty="0"/>
          </a:p>
        </p:txBody>
      </p:sp>
      <p:sp>
        <p:nvSpPr>
          <p:cNvPr id="8" name="직사각형 7">
            <a:hlinkClick r:id="rId2"/>
          </p:cNvPr>
          <p:cNvSpPr/>
          <p:nvPr/>
        </p:nvSpPr>
        <p:spPr>
          <a:xfrm>
            <a:off x="4471407" y="3509982"/>
            <a:ext cx="7286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</a:rPr>
              <a:t>속도</a:t>
            </a:r>
          </a:p>
        </p:txBody>
      </p:sp>
      <p:sp>
        <p:nvSpPr>
          <p:cNvPr id="9" name="직사각형 8">
            <a:hlinkClick r:id="rId2"/>
          </p:cNvPr>
          <p:cNvSpPr/>
          <p:nvPr/>
        </p:nvSpPr>
        <p:spPr>
          <a:xfrm>
            <a:off x="4516001" y="1364793"/>
            <a:ext cx="13681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</a:rPr>
              <a:t>매질</a:t>
            </a:r>
          </a:p>
        </p:txBody>
      </p:sp>
      <p:sp>
        <p:nvSpPr>
          <p:cNvPr id="10" name="직사각형 9">
            <a:hlinkClick r:id="rId2"/>
          </p:cNvPr>
          <p:cNvSpPr/>
          <p:nvPr/>
        </p:nvSpPr>
        <p:spPr>
          <a:xfrm>
            <a:off x="2627784" y="5022150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</a:rPr>
              <a:t>시간</a:t>
            </a:r>
          </a:p>
        </p:txBody>
      </p:sp>
      <p:sp>
        <p:nvSpPr>
          <p:cNvPr id="13" name="직사각형 12">
            <a:hlinkClick r:id="rId2"/>
          </p:cNvPr>
          <p:cNvSpPr/>
          <p:nvPr/>
        </p:nvSpPr>
        <p:spPr>
          <a:xfrm>
            <a:off x="3524471" y="5022150"/>
            <a:ext cx="16561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0070C0"/>
                </a:solidFill>
              </a:rPr>
              <a:t>공간</a:t>
            </a:r>
          </a:p>
        </p:txBody>
      </p:sp>
    </p:spTree>
    <p:extLst>
      <p:ext uri="{BB962C8B-B14F-4D97-AF65-F5344CB8AC3E}">
        <p14:creationId xmlns:p14="http://schemas.microsoft.com/office/powerpoint/2010/main" val="16929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6004" y="52506"/>
            <a:ext cx="9052499" cy="706438"/>
          </a:xfrm>
        </p:spPr>
        <p:txBody>
          <a:bodyPr>
            <a:noAutofit/>
          </a:bodyPr>
          <a:lstStyle/>
          <a:p>
            <a:pPr algn="l"/>
            <a:r>
              <a:rPr lang="en-US" altLang="ko-KR" sz="2800" b="1" dirty="0"/>
              <a:t>Summary of Beginning of Relativity and Light</a:t>
            </a:r>
            <a:endParaRPr lang="ko-KR" altLang="en-US" sz="2800" b="1" dirty="0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539552" y="3356992"/>
            <a:ext cx="8013735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2000" dirty="0"/>
              <a:t>Since the wave flows in </a:t>
            </a:r>
            <a:r>
              <a:rPr lang="en-US" altLang="ko-KR" sz="2000" u="sng" dirty="0"/>
              <a:t>the medium</a:t>
            </a:r>
            <a:r>
              <a:rPr lang="en-US" altLang="ko-KR" sz="2000" dirty="0"/>
              <a:t>, the direction in which the medium moves determines the apparent speed of the wave.   </a:t>
            </a:r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endParaRPr lang="en-US" altLang="ko-KR" sz="2000" dirty="0"/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2000" dirty="0"/>
              <a:t>There was an attempt to discover the presence of a medium of light (ether), but it turned out that ether did not exist. Light is an unusual wave that is propagated even in a complete vacuum. </a:t>
            </a:r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endParaRPr lang="en-US" altLang="ko-KR" sz="2000" dirty="0"/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2000" dirty="0"/>
              <a:t>Since there is no medium of light, </a:t>
            </a:r>
            <a:r>
              <a:rPr lang="en-US" altLang="ko-KR" sz="2000" u="sng" dirty="0"/>
              <a:t>the speed </a:t>
            </a:r>
            <a:r>
              <a:rPr lang="en-US" altLang="ko-KR" sz="2000" dirty="0"/>
              <a:t>of the medium can not be determined, and when the same light is seen by different people, the result is inconsistent. What doesn’t make sense happens.</a:t>
            </a:r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endParaRPr lang="en-US" altLang="ko-KR" sz="2000" dirty="0"/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r>
              <a:rPr lang="en-US" altLang="ko-KR" sz="2000" dirty="0"/>
              <a:t>Einstein concedes that the speed of light is not a matter, but that the concepts of </a:t>
            </a:r>
            <a:r>
              <a:rPr lang="en-US" altLang="ko-KR" sz="2000" u="sng" dirty="0"/>
              <a:t>time</a:t>
            </a:r>
            <a:r>
              <a:rPr lang="en-US" altLang="ko-KR" sz="2000" dirty="0"/>
              <a:t> and </a:t>
            </a:r>
            <a:r>
              <a:rPr lang="en-US" altLang="ko-KR" sz="2000" u="sng" dirty="0"/>
              <a:t>space</a:t>
            </a:r>
            <a:r>
              <a:rPr lang="en-US" altLang="ko-KR" sz="2000" dirty="0"/>
              <a:t> that we commonly know are wrong. Relativity was born here right here.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514350" indent="-514350">
              <a:spcBef>
                <a:spcPct val="0"/>
              </a:spcBef>
              <a:buFontTx/>
              <a:buAutoNum type="arabicPeriod"/>
              <a:defRPr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43838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9994E84-AE42-20CA-121A-7F99C02BA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6632"/>
            <a:ext cx="2381250" cy="2381250"/>
          </a:xfrm>
          <a:prstGeom prst="rect">
            <a:avLst/>
          </a:prstGeom>
        </p:spPr>
      </p:pic>
      <p:sp>
        <p:nvSpPr>
          <p:cNvPr id="4" name="자유형 3">
            <a:extLst>
              <a:ext uri="{FF2B5EF4-FFF2-40B4-BE49-F238E27FC236}">
                <a16:creationId xmlns:a16="http://schemas.microsoft.com/office/drawing/2014/main" id="{E09810A3-9B13-CD3A-43DF-9B4E1044BDA8}"/>
              </a:ext>
            </a:extLst>
          </p:cNvPr>
          <p:cNvSpPr/>
          <p:nvPr/>
        </p:nvSpPr>
        <p:spPr>
          <a:xfrm flipH="1">
            <a:off x="-181785" y="3001944"/>
            <a:ext cx="9507570" cy="3595408"/>
          </a:xfrm>
          <a:custGeom>
            <a:avLst/>
            <a:gdLst>
              <a:gd name="connsiteX0" fmla="*/ 25879 w 6616460"/>
              <a:gd name="connsiteY0" fmla="*/ 0 h 3234906"/>
              <a:gd name="connsiteX1" fmla="*/ 0 w 6616460"/>
              <a:gd name="connsiteY1" fmla="*/ 1449238 h 3234906"/>
              <a:gd name="connsiteX2" fmla="*/ 6599207 w 6616460"/>
              <a:gd name="connsiteY2" fmla="*/ 3234906 h 3234906"/>
              <a:gd name="connsiteX3" fmla="*/ 6616460 w 6616460"/>
              <a:gd name="connsiteY3" fmla="*/ 1526876 h 3234906"/>
              <a:gd name="connsiteX4" fmla="*/ 25879 w 6616460"/>
              <a:gd name="connsiteY4" fmla="*/ 0 h 3234906"/>
              <a:gd name="connsiteX0" fmla="*/ 7886 w 6598467"/>
              <a:gd name="connsiteY0" fmla="*/ 0 h 3234906"/>
              <a:gd name="connsiteX1" fmla="*/ 0 w 6598467"/>
              <a:gd name="connsiteY1" fmla="*/ 2447142 h 3234906"/>
              <a:gd name="connsiteX2" fmla="*/ 6581214 w 6598467"/>
              <a:gd name="connsiteY2" fmla="*/ 3234906 h 3234906"/>
              <a:gd name="connsiteX3" fmla="*/ 6598467 w 6598467"/>
              <a:gd name="connsiteY3" fmla="*/ 1526876 h 3234906"/>
              <a:gd name="connsiteX4" fmla="*/ 7886 w 6598467"/>
              <a:gd name="connsiteY4" fmla="*/ 0 h 3234906"/>
              <a:gd name="connsiteX0" fmla="*/ 470 w 6603047"/>
              <a:gd name="connsiteY0" fmla="*/ 0 h 2295133"/>
              <a:gd name="connsiteX1" fmla="*/ 4580 w 6603047"/>
              <a:gd name="connsiteY1" fmla="*/ 1507369 h 2295133"/>
              <a:gd name="connsiteX2" fmla="*/ 6585794 w 6603047"/>
              <a:gd name="connsiteY2" fmla="*/ 2295133 h 2295133"/>
              <a:gd name="connsiteX3" fmla="*/ 6603047 w 6603047"/>
              <a:gd name="connsiteY3" fmla="*/ 587103 h 2295133"/>
              <a:gd name="connsiteX4" fmla="*/ 470 w 6603047"/>
              <a:gd name="connsiteY4" fmla="*/ 0 h 2295133"/>
              <a:gd name="connsiteX0" fmla="*/ 470 w 6603047"/>
              <a:gd name="connsiteY0" fmla="*/ 0 h 2430770"/>
              <a:gd name="connsiteX1" fmla="*/ 4580 w 6603047"/>
              <a:gd name="connsiteY1" fmla="*/ 1643006 h 2430770"/>
              <a:gd name="connsiteX2" fmla="*/ 6585794 w 6603047"/>
              <a:gd name="connsiteY2" fmla="*/ 2430770 h 2430770"/>
              <a:gd name="connsiteX3" fmla="*/ 6603047 w 6603047"/>
              <a:gd name="connsiteY3" fmla="*/ 722740 h 2430770"/>
              <a:gd name="connsiteX4" fmla="*/ 470 w 6603047"/>
              <a:gd name="connsiteY4" fmla="*/ 0 h 2430770"/>
              <a:gd name="connsiteX0" fmla="*/ 470 w 6603047"/>
              <a:gd name="connsiteY0" fmla="*/ 0 h 2445302"/>
              <a:gd name="connsiteX1" fmla="*/ 4580 w 6603047"/>
              <a:gd name="connsiteY1" fmla="*/ 1657538 h 2445302"/>
              <a:gd name="connsiteX2" fmla="*/ 6585794 w 6603047"/>
              <a:gd name="connsiteY2" fmla="*/ 2445302 h 2445302"/>
              <a:gd name="connsiteX3" fmla="*/ 6603047 w 6603047"/>
              <a:gd name="connsiteY3" fmla="*/ 737272 h 2445302"/>
              <a:gd name="connsiteX4" fmla="*/ 470 w 6603047"/>
              <a:gd name="connsiteY4" fmla="*/ 0 h 2445302"/>
              <a:gd name="connsiteX0" fmla="*/ 1888 w 6598467"/>
              <a:gd name="connsiteY0" fmla="*/ 0 h 2111053"/>
              <a:gd name="connsiteX1" fmla="*/ 0 w 6598467"/>
              <a:gd name="connsiteY1" fmla="*/ 1323289 h 2111053"/>
              <a:gd name="connsiteX2" fmla="*/ 6581214 w 6598467"/>
              <a:gd name="connsiteY2" fmla="*/ 2111053 h 2111053"/>
              <a:gd name="connsiteX3" fmla="*/ 6598467 w 6598467"/>
              <a:gd name="connsiteY3" fmla="*/ 403023 h 2111053"/>
              <a:gd name="connsiteX4" fmla="*/ 1888 w 6598467"/>
              <a:gd name="connsiteY4" fmla="*/ 0 h 2111053"/>
              <a:gd name="connsiteX0" fmla="*/ 1888 w 6610463"/>
              <a:gd name="connsiteY0" fmla="*/ 0 h 2111053"/>
              <a:gd name="connsiteX1" fmla="*/ 0 w 6610463"/>
              <a:gd name="connsiteY1" fmla="*/ 1323289 h 2111053"/>
              <a:gd name="connsiteX2" fmla="*/ 6581214 w 6610463"/>
              <a:gd name="connsiteY2" fmla="*/ 2111053 h 2111053"/>
              <a:gd name="connsiteX3" fmla="*/ 6610463 w 6610463"/>
              <a:gd name="connsiteY3" fmla="*/ 872910 h 2111053"/>
              <a:gd name="connsiteX4" fmla="*/ 1888 w 6610463"/>
              <a:gd name="connsiteY4" fmla="*/ 0 h 2111053"/>
              <a:gd name="connsiteX0" fmla="*/ 1888 w 6610463"/>
              <a:gd name="connsiteY0" fmla="*/ 0 h 2019013"/>
              <a:gd name="connsiteX1" fmla="*/ 0 w 6610463"/>
              <a:gd name="connsiteY1" fmla="*/ 1231249 h 2019013"/>
              <a:gd name="connsiteX2" fmla="*/ 6581214 w 6610463"/>
              <a:gd name="connsiteY2" fmla="*/ 2019013 h 2019013"/>
              <a:gd name="connsiteX3" fmla="*/ 6610463 w 6610463"/>
              <a:gd name="connsiteY3" fmla="*/ 780870 h 2019013"/>
              <a:gd name="connsiteX4" fmla="*/ 1888 w 6610463"/>
              <a:gd name="connsiteY4" fmla="*/ 0 h 201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0463" h="2019013">
                <a:moveTo>
                  <a:pt x="1888" y="0"/>
                </a:moveTo>
                <a:cubicBezTo>
                  <a:pt x="-741" y="815714"/>
                  <a:pt x="2629" y="415535"/>
                  <a:pt x="0" y="1231249"/>
                </a:cubicBezTo>
                <a:lnTo>
                  <a:pt x="6581214" y="2019013"/>
                </a:lnTo>
                <a:lnTo>
                  <a:pt x="6610463" y="780870"/>
                </a:lnTo>
                <a:lnTo>
                  <a:pt x="1888" y="0"/>
                </a:lnTo>
                <a:close/>
              </a:path>
            </a:pathLst>
          </a:cu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lvl="0" algn="ctr"/>
            <a:r>
              <a:rPr lang="en-US" altLang="ko-KR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</a:t>
            </a:r>
            <a:r>
              <a:rPr lang="ko-KR" altLang="en-US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장</a:t>
            </a:r>
            <a:r>
              <a:rPr lang="en-US" altLang="ko-KR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 </a:t>
            </a:r>
            <a:r>
              <a:rPr lang="ko-KR" altLang="en-US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현대 물리</a:t>
            </a:r>
            <a:endParaRPr lang="en-US" altLang="ko-KR" sz="36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lvl="0" algn="ctr"/>
            <a:endParaRPr lang="en-US" altLang="ko-KR" sz="4000" b="1" spc="50" dirty="0">
              <a:ln w="11430">
                <a:solidFill>
                  <a:prstClr val="black"/>
                </a:solidFill>
              </a:ln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0" algn="ctr"/>
            <a:r>
              <a:rPr lang="en-US" altLang="ko-KR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r>
              <a:rPr lang="ko-KR" altLang="en-US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강 상대성 이론 </a:t>
            </a:r>
            <a:r>
              <a:rPr lang="en-US" altLang="ko-KR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: </a:t>
            </a:r>
            <a:r>
              <a:rPr lang="ko-KR" altLang="en-US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특수 상대론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" name="자유형 4">
            <a:extLst>
              <a:ext uri="{FF2B5EF4-FFF2-40B4-BE49-F238E27FC236}">
                <a16:creationId xmlns:a16="http://schemas.microsoft.com/office/drawing/2014/main" id="{4BCFDD2F-F504-FA9A-3392-C17A47E719C2}"/>
              </a:ext>
            </a:extLst>
          </p:cNvPr>
          <p:cNvSpPr/>
          <p:nvPr/>
        </p:nvSpPr>
        <p:spPr>
          <a:xfrm flipH="1">
            <a:off x="-180528" y="404664"/>
            <a:ext cx="9507570" cy="3595408"/>
          </a:xfrm>
          <a:custGeom>
            <a:avLst/>
            <a:gdLst>
              <a:gd name="connsiteX0" fmla="*/ 25879 w 6616460"/>
              <a:gd name="connsiteY0" fmla="*/ 0 h 3234906"/>
              <a:gd name="connsiteX1" fmla="*/ 0 w 6616460"/>
              <a:gd name="connsiteY1" fmla="*/ 1449238 h 3234906"/>
              <a:gd name="connsiteX2" fmla="*/ 6599207 w 6616460"/>
              <a:gd name="connsiteY2" fmla="*/ 3234906 h 3234906"/>
              <a:gd name="connsiteX3" fmla="*/ 6616460 w 6616460"/>
              <a:gd name="connsiteY3" fmla="*/ 1526876 h 3234906"/>
              <a:gd name="connsiteX4" fmla="*/ 25879 w 6616460"/>
              <a:gd name="connsiteY4" fmla="*/ 0 h 3234906"/>
              <a:gd name="connsiteX0" fmla="*/ 7886 w 6598467"/>
              <a:gd name="connsiteY0" fmla="*/ 0 h 3234906"/>
              <a:gd name="connsiteX1" fmla="*/ 0 w 6598467"/>
              <a:gd name="connsiteY1" fmla="*/ 2447142 h 3234906"/>
              <a:gd name="connsiteX2" fmla="*/ 6581214 w 6598467"/>
              <a:gd name="connsiteY2" fmla="*/ 3234906 h 3234906"/>
              <a:gd name="connsiteX3" fmla="*/ 6598467 w 6598467"/>
              <a:gd name="connsiteY3" fmla="*/ 1526876 h 3234906"/>
              <a:gd name="connsiteX4" fmla="*/ 7886 w 6598467"/>
              <a:gd name="connsiteY4" fmla="*/ 0 h 3234906"/>
              <a:gd name="connsiteX0" fmla="*/ 470 w 6603047"/>
              <a:gd name="connsiteY0" fmla="*/ 0 h 2295133"/>
              <a:gd name="connsiteX1" fmla="*/ 4580 w 6603047"/>
              <a:gd name="connsiteY1" fmla="*/ 1507369 h 2295133"/>
              <a:gd name="connsiteX2" fmla="*/ 6585794 w 6603047"/>
              <a:gd name="connsiteY2" fmla="*/ 2295133 h 2295133"/>
              <a:gd name="connsiteX3" fmla="*/ 6603047 w 6603047"/>
              <a:gd name="connsiteY3" fmla="*/ 587103 h 2295133"/>
              <a:gd name="connsiteX4" fmla="*/ 470 w 6603047"/>
              <a:gd name="connsiteY4" fmla="*/ 0 h 2295133"/>
              <a:gd name="connsiteX0" fmla="*/ 470 w 6603047"/>
              <a:gd name="connsiteY0" fmla="*/ 0 h 2430770"/>
              <a:gd name="connsiteX1" fmla="*/ 4580 w 6603047"/>
              <a:gd name="connsiteY1" fmla="*/ 1643006 h 2430770"/>
              <a:gd name="connsiteX2" fmla="*/ 6585794 w 6603047"/>
              <a:gd name="connsiteY2" fmla="*/ 2430770 h 2430770"/>
              <a:gd name="connsiteX3" fmla="*/ 6603047 w 6603047"/>
              <a:gd name="connsiteY3" fmla="*/ 722740 h 2430770"/>
              <a:gd name="connsiteX4" fmla="*/ 470 w 6603047"/>
              <a:gd name="connsiteY4" fmla="*/ 0 h 2430770"/>
              <a:gd name="connsiteX0" fmla="*/ 470 w 6603047"/>
              <a:gd name="connsiteY0" fmla="*/ 0 h 2445302"/>
              <a:gd name="connsiteX1" fmla="*/ 4580 w 6603047"/>
              <a:gd name="connsiteY1" fmla="*/ 1657538 h 2445302"/>
              <a:gd name="connsiteX2" fmla="*/ 6585794 w 6603047"/>
              <a:gd name="connsiteY2" fmla="*/ 2445302 h 2445302"/>
              <a:gd name="connsiteX3" fmla="*/ 6603047 w 6603047"/>
              <a:gd name="connsiteY3" fmla="*/ 737272 h 2445302"/>
              <a:gd name="connsiteX4" fmla="*/ 470 w 6603047"/>
              <a:gd name="connsiteY4" fmla="*/ 0 h 2445302"/>
              <a:gd name="connsiteX0" fmla="*/ 1888 w 6598467"/>
              <a:gd name="connsiteY0" fmla="*/ 0 h 2111053"/>
              <a:gd name="connsiteX1" fmla="*/ 0 w 6598467"/>
              <a:gd name="connsiteY1" fmla="*/ 1323289 h 2111053"/>
              <a:gd name="connsiteX2" fmla="*/ 6581214 w 6598467"/>
              <a:gd name="connsiteY2" fmla="*/ 2111053 h 2111053"/>
              <a:gd name="connsiteX3" fmla="*/ 6598467 w 6598467"/>
              <a:gd name="connsiteY3" fmla="*/ 403023 h 2111053"/>
              <a:gd name="connsiteX4" fmla="*/ 1888 w 6598467"/>
              <a:gd name="connsiteY4" fmla="*/ 0 h 2111053"/>
              <a:gd name="connsiteX0" fmla="*/ 1888 w 6610463"/>
              <a:gd name="connsiteY0" fmla="*/ 0 h 2111053"/>
              <a:gd name="connsiteX1" fmla="*/ 0 w 6610463"/>
              <a:gd name="connsiteY1" fmla="*/ 1323289 h 2111053"/>
              <a:gd name="connsiteX2" fmla="*/ 6581214 w 6610463"/>
              <a:gd name="connsiteY2" fmla="*/ 2111053 h 2111053"/>
              <a:gd name="connsiteX3" fmla="*/ 6610463 w 6610463"/>
              <a:gd name="connsiteY3" fmla="*/ 872910 h 2111053"/>
              <a:gd name="connsiteX4" fmla="*/ 1888 w 6610463"/>
              <a:gd name="connsiteY4" fmla="*/ 0 h 2111053"/>
              <a:gd name="connsiteX0" fmla="*/ 1888 w 6610463"/>
              <a:gd name="connsiteY0" fmla="*/ 0 h 2019013"/>
              <a:gd name="connsiteX1" fmla="*/ 0 w 6610463"/>
              <a:gd name="connsiteY1" fmla="*/ 1231249 h 2019013"/>
              <a:gd name="connsiteX2" fmla="*/ 6581214 w 6610463"/>
              <a:gd name="connsiteY2" fmla="*/ 2019013 h 2019013"/>
              <a:gd name="connsiteX3" fmla="*/ 6610463 w 6610463"/>
              <a:gd name="connsiteY3" fmla="*/ 780870 h 2019013"/>
              <a:gd name="connsiteX4" fmla="*/ 1888 w 6610463"/>
              <a:gd name="connsiteY4" fmla="*/ 0 h 201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0463" h="2019013">
                <a:moveTo>
                  <a:pt x="1888" y="0"/>
                </a:moveTo>
                <a:cubicBezTo>
                  <a:pt x="-741" y="815714"/>
                  <a:pt x="2629" y="415535"/>
                  <a:pt x="0" y="1231249"/>
                </a:cubicBezTo>
                <a:lnTo>
                  <a:pt x="6581214" y="2019013"/>
                </a:lnTo>
                <a:lnTo>
                  <a:pt x="6610463" y="780870"/>
                </a:lnTo>
                <a:lnTo>
                  <a:pt x="1888" y="0"/>
                </a:lnTo>
                <a:close/>
              </a:path>
            </a:pathLst>
          </a:cu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lvl="0" algn="ctr"/>
            <a:r>
              <a:rPr lang="en-US" altLang="ko-KR" sz="3600" b="1" spc="50" dirty="0" err="1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Ch</a:t>
            </a:r>
            <a:r>
              <a:rPr lang="en-US" altLang="ko-KR" sz="3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6. Modern Physics</a:t>
            </a:r>
          </a:p>
          <a:p>
            <a:pPr lvl="0" algn="ctr"/>
            <a:endParaRPr lang="en-US" altLang="ko-KR" sz="4000" b="1" spc="50" dirty="0">
              <a:ln w="11430">
                <a:solidFill>
                  <a:prstClr val="black"/>
                </a:solidFill>
              </a:ln>
              <a:gradFill>
                <a:gsLst>
                  <a:gs pos="25000">
                    <a:srgbClr val="C0504D">
                      <a:satMod val="155000"/>
                    </a:srgbClr>
                  </a:gs>
                  <a:gs pos="100000">
                    <a:srgbClr val="C0504D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lvl="0" algn="ctr"/>
            <a:r>
              <a:rPr lang="en-US" altLang="ko-KR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2.</a:t>
            </a:r>
            <a:r>
              <a:rPr lang="ko-KR" altLang="en-US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altLang="ko-KR" sz="4000" b="1" spc="50" dirty="0">
                <a:ln w="11430">
                  <a:solidFill>
                    <a:prstClr val="black"/>
                  </a:solidFill>
                </a:ln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Relativity : Special Relativity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587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-26564" y="9062"/>
            <a:ext cx="8229600" cy="811213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/>
              <a:t>Einstein’s drastic idea</a:t>
            </a:r>
            <a:br>
              <a:rPr lang="en-US" altLang="ko-KR" sz="3200" b="1" dirty="0"/>
            </a:br>
            <a:r>
              <a:rPr lang="ko-KR" altLang="en-US" sz="3200" b="1" dirty="0"/>
              <a:t>아인슈타인의 과감한 착상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92823" y="5292161"/>
            <a:ext cx="8751177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indent="-342900" algn="ctr"/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ko-KR" altLang="en-US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빛을 기준으로 시간과 공간을 처음부터 다시 점검해보자</a:t>
            </a:r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.”</a:t>
            </a:r>
          </a:p>
          <a:p>
            <a:pPr marL="342900" indent="-342900" algn="ctr"/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“Let’s check time and space again </a:t>
            </a:r>
          </a:p>
          <a:p>
            <a:pPr marL="342900" indent="-342900" algn="ctr"/>
            <a:r>
              <a:rPr lang="en-US" altLang="ko-K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from the begging based on light”</a:t>
            </a:r>
          </a:p>
        </p:txBody>
      </p:sp>
      <p:pic>
        <p:nvPicPr>
          <p:cNvPr id="43010" name="Picture 2" descr="http://physica.gsnu.ac.kr/phtml/modern/relativity/covariance/Einstein_in_Bern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9086" t="3288" r="21147" b="25795"/>
          <a:stretch/>
        </p:blipFill>
        <p:spPr bwMode="auto">
          <a:xfrm>
            <a:off x="5818854" y="2048696"/>
            <a:ext cx="2160240" cy="2592288"/>
          </a:xfrm>
          <a:prstGeom prst="rect">
            <a:avLst/>
          </a:prstGeom>
          <a:noFill/>
        </p:spPr>
      </p:pic>
      <p:sp>
        <p:nvSpPr>
          <p:cNvPr id="3" name="모서리가 둥근 사각형 설명선 2"/>
          <p:cNvSpPr/>
          <p:nvPr/>
        </p:nvSpPr>
        <p:spPr>
          <a:xfrm>
            <a:off x="6640378" y="915887"/>
            <a:ext cx="2448272" cy="1152128"/>
          </a:xfrm>
          <a:prstGeom prst="wedgeRoundRectCallout">
            <a:avLst>
              <a:gd name="adj1" fmla="val -20498"/>
              <a:gd name="adj2" fmla="val 853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누가 보더라도 빛의 속력이 모두 </a:t>
            </a:r>
            <a:r>
              <a:rPr lang="ko-KR" altLang="en-US" dirty="0" err="1"/>
              <a:t>같다면어떤</a:t>
            </a:r>
            <a:r>
              <a:rPr lang="ko-KR" altLang="en-US" dirty="0"/>
              <a:t> 일이 생길까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0" name="Picture 2" descr="http://upload.wikimedia.org/wikipedia/commons/thumb/3/39/GodfreyKneller-IsaacNewton-1689.jpg/220px-GodfreyKneller-IsaacNewton-1689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346" y="2274394"/>
            <a:ext cx="1578864" cy="2167351"/>
          </a:xfrm>
          <a:prstGeom prst="rect">
            <a:avLst/>
          </a:prstGeom>
          <a:noFill/>
        </p:spPr>
      </p:pic>
      <p:sp>
        <p:nvSpPr>
          <p:cNvPr id="11" name="모서리가 둥근 사각형 설명선 10"/>
          <p:cNvSpPr/>
          <p:nvPr/>
        </p:nvSpPr>
        <p:spPr>
          <a:xfrm>
            <a:off x="1419393" y="1026654"/>
            <a:ext cx="2770370" cy="1152128"/>
          </a:xfrm>
          <a:prstGeom prst="wedgeRoundRectCallout">
            <a:avLst>
              <a:gd name="adj1" fmla="val -39173"/>
              <a:gd name="adj2" fmla="val 80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그게 말이 되나</a:t>
            </a:r>
            <a:r>
              <a:rPr lang="en-US" altLang="ko-KR" dirty="0"/>
              <a:t>?</a:t>
            </a:r>
          </a:p>
          <a:p>
            <a:pPr algn="ctr"/>
            <a:r>
              <a:rPr lang="ko-KR" altLang="en-US" dirty="0"/>
              <a:t>모든 세상이 뒤죽박죽이 되고 </a:t>
            </a:r>
            <a:r>
              <a:rPr lang="ko-KR" altLang="en-US" dirty="0" err="1"/>
              <a:t>말거야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692301" y="3782964"/>
            <a:ext cx="2448272" cy="1152128"/>
          </a:xfrm>
          <a:prstGeom prst="wedgeRoundRectCallout">
            <a:avLst>
              <a:gd name="adj1" fmla="val 78864"/>
              <a:gd name="adj2" fmla="val -591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어쩌면 그 뒤죽박죽 </a:t>
            </a:r>
            <a:endParaRPr lang="en-US" altLang="ko-KR" dirty="0"/>
          </a:p>
          <a:p>
            <a:pPr algn="ctr"/>
            <a:r>
              <a:rPr lang="ko-KR" altLang="en-US" dirty="0"/>
              <a:t>세상이 진실일지도 모르죠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02880" y="2402889"/>
            <a:ext cx="2406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Does it make sense ?</a:t>
            </a:r>
          </a:p>
          <a:p>
            <a:r>
              <a:rPr lang="en-US" altLang="ko-KR" dirty="0"/>
              <a:t>All the world will get messed up.</a:t>
            </a:r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40573" y="4675364"/>
            <a:ext cx="2406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Maybe, that mess world would be true.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52120" y="98690"/>
            <a:ext cx="3387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What would happen, if anyone saw the speed of light all the same?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33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11" grpId="0" animBg="1"/>
      <p:bldP spid="12" grpId="0" animBg="1"/>
      <p:bldP spid="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 idx="4294967295"/>
          </p:nvPr>
        </p:nvSpPr>
        <p:spPr>
          <a:xfrm>
            <a:off x="229959" y="92636"/>
            <a:ext cx="8740775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 sz="2800" dirty="0"/>
              <a:t>달리는 차 안에서도</a:t>
            </a:r>
            <a:r>
              <a:rPr lang="en-US" altLang="ko-KR" sz="2800" dirty="0"/>
              <a:t> </a:t>
            </a:r>
            <a:r>
              <a:rPr lang="ko-KR" altLang="en-US" sz="2800" dirty="0"/>
              <a:t>똑같이 공놀이를 할 수 있을까</a:t>
            </a:r>
            <a:r>
              <a:rPr lang="en-US" altLang="ko-KR" sz="2800" dirty="0"/>
              <a:t>?</a:t>
            </a:r>
            <a:br>
              <a:rPr lang="en-US" altLang="ko-KR" sz="2800" dirty="0"/>
            </a:br>
            <a:r>
              <a:rPr lang="en-US" altLang="ko-KR" sz="2800" dirty="0"/>
              <a:t>Can we play ball in moving car as same as doing outside ?</a:t>
            </a:r>
            <a:endParaRPr lang="ko-KR" altLang="en-US" sz="2800" dirty="0"/>
          </a:p>
        </p:txBody>
      </p:sp>
      <p:pic>
        <p:nvPicPr>
          <p:cNvPr id="2" name="트럭에서 던진 공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811263" y="1235636"/>
            <a:ext cx="5713065" cy="27876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03963" y="4149080"/>
            <a:ext cx="7927663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The same laws of physics are established in cars and on the ground.</a:t>
            </a:r>
          </a:p>
          <a:p>
            <a:pPr algn="ctr"/>
            <a:r>
              <a:rPr lang="en-US" altLang="ko-KR" sz="2000" dirty="0"/>
              <a:t>Therefore, we can not distinguish if car is moving or not.</a:t>
            </a:r>
          </a:p>
          <a:p>
            <a:pPr algn="ctr"/>
            <a:r>
              <a:rPr lang="en-US" altLang="ko-KR" sz="2000" b="1" dirty="0"/>
              <a:t>All movements are relative.</a:t>
            </a:r>
          </a:p>
          <a:p>
            <a:pPr algn="ctr"/>
            <a:endParaRPr lang="en-US" altLang="ko-KR" sz="2000" dirty="0"/>
          </a:p>
          <a:p>
            <a:pPr algn="ctr"/>
            <a:r>
              <a:rPr lang="ko-KR" altLang="en-US" sz="2000" dirty="0" err="1"/>
              <a:t>차에서든</a:t>
            </a:r>
            <a:r>
              <a:rPr lang="en-US" altLang="ko-KR" sz="2000" dirty="0"/>
              <a:t>, </a:t>
            </a:r>
            <a:r>
              <a:rPr lang="ko-KR" altLang="en-US" sz="2000" dirty="0"/>
              <a:t>땅에서든 똑같은 물리법칙이 성립한다</a:t>
            </a:r>
            <a:r>
              <a:rPr lang="en-US" altLang="ko-KR" sz="2000" dirty="0"/>
              <a:t>. </a:t>
            </a:r>
          </a:p>
          <a:p>
            <a:pPr algn="ctr"/>
            <a:r>
              <a:rPr lang="ko-KR" altLang="en-US" sz="2000" dirty="0"/>
              <a:t>따라서 차가 움직이고 있는지</a:t>
            </a:r>
            <a:r>
              <a:rPr lang="en-US" altLang="ko-KR" sz="2000" dirty="0"/>
              <a:t>, </a:t>
            </a:r>
          </a:p>
          <a:p>
            <a:pPr algn="ctr"/>
            <a:r>
              <a:rPr lang="ko-KR" altLang="en-US" sz="2000" dirty="0"/>
              <a:t>또는 차가 제자리에 있고 땅만 움직이는지 구별할 수 없다</a:t>
            </a:r>
            <a:r>
              <a:rPr lang="en-US" altLang="ko-KR" sz="2000" dirty="0"/>
              <a:t>.</a:t>
            </a:r>
          </a:p>
          <a:p>
            <a:pPr algn="ctr"/>
            <a:r>
              <a:rPr lang="ko-KR" altLang="en-US" sz="2000" dirty="0"/>
              <a:t>모든 운동은 상대적이다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030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15888"/>
            <a:ext cx="8229600" cy="811212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For Example.. </a:t>
            </a:r>
            <a:r>
              <a:rPr lang="ko-KR" altLang="en-US" sz="3200" b="1" dirty="0"/>
              <a:t>예를 들면</a:t>
            </a:r>
            <a:r>
              <a:rPr lang="en-US" altLang="ko-KR" sz="3200" b="1" dirty="0"/>
              <a:t>.. </a:t>
            </a:r>
            <a:endParaRPr lang="ko-KR" altLang="en-US" sz="3200" b="1" dirty="0"/>
          </a:p>
        </p:txBody>
      </p:sp>
      <p:sp>
        <p:nvSpPr>
          <p:cNvPr id="17" name="사다리꼴 16"/>
          <p:cNvSpPr/>
          <p:nvPr/>
        </p:nvSpPr>
        <p:spPr>
          <a:xfrm rot="16200000">
            <a:off x="4358342" y="1844824"/>
            <a:ext cx="360040" cy="2520280"/>
          </a:xfrm>
          <a:prstGeom prst="trapezoi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435032" y="1561822"/>
            <a:ext cx="2732304" cy="936104"/>
          </a:xfrm>
          <a:prstGeom prst="wedgeRoundRectCallout">
            <a:avLst>
              <a:gd name="adj1" fmla="val -3382"/>
              <a:gd name="adj2" fmla="val 724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내가 볼 때 </a:t>
            </a:r>
            <a:r>
              <a:rPr lang="en-US" altLang="ko-KR" dirty="0"/>
              <a:t>c</a:t>
            </a:r>
            <a:r>
              <a:rPr lang="ko-KR" altLang="en-US" dirty="0"/>
              <a:t>야</a:t>
            </a:r>
            <a:r>
              <a:rPr lang="en-US" altLang="ko-KR" dirty="0"/>
              <a:t>!</a:t>
            </a:r>
          </a:p>
          <a:p>
            <a:pPr algn="ctr"/>
            <a:r>
              <a:rPr lang="en-US" altLang="ko-KR" dirty="0"/>
              <a:t>I see speed of light is c</a:t>
            </a:r>
            <a:endParaRPr lang="ko-KR" altLang="en-US" dirty="0"/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6084168" y="1484784"/>
            <a:ext cx="2736304" cy="936104"/>
          </a:xfrm>
          <a:prstGeom prst="wedgeRoundRectCallout">
            <a:avLst>
              <a:gd name="adj1" fmla="val -31601"/>
              <a:gd name="adj2" fmla="val 713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헉</a:t>
            </a:r>
            <a:r>
              <a:rPr lang="en-US" altLang="ko-KR" dirty="0"/>
              <a:t>! </a:t>
            </a:r>
            <a:r>
              <a:rPr lang="ko-KR" altLang="en-US" dirty="0"/>
              <a:t>내가 볼 때도 </a:t>
            </a:r>
            <a:r>
              <a:rPr lang="en-US" altLang="ko-KR" dirty="0"/>
              <a:t>c</a:t>
            </a:r>
            <a:r>
              <a:rPr lang="ko-KR" altLang="en-US" dirty="0"/>
              <a:t>인데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Oops! I see c, too.</a:t>
            </a:r>
            <a:endParaRPr lang="ko-KR" altLang="en-US" dirty="0"/>
          </a:p>
        </p:txBody>
      </p:sp>
      <p:sp>
        <p:nvSpPr>
          <p:cNvPr id="24" name="오른쪽 화살표 23"/>
          <p:cNvSpPr/>
          <p:nvPr/>
        </p:nvSpPr>
        <p:spPr>
          <a:xfrm>
            <a:off x="2591272" y="3759985"/>
            <a:ext cx="576064" cy="2880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249390" y="3759985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c/2</a:t>
            </a:r>
          </a:p>
        </p:txBody>
      </p:sp>
      <p:pic>
        <p:nvPicPr>
          <p:cNvPr id="15" name="Picture 5" descr="C:\Users\황인각\AppData\Local\Microsoft\Windows\Temporary Internet Files\Content.IE5\I5KJ22RM\MC900441920[1].wm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946" r="10811"/>
          <a:stretch>
            <a:fillRect/>
          </a:stretch>
        </p:blipFill>
        <p:spPr bwMode="auto">
          <a:xfrm flipH="1">
            <a:off x="6228184" y="2643397"/>
            <a:ext cx="948214" cy="1073635"/>
          </a:xfrm>
          <a:prstGeom prst="rect">
            <a:avLst/>
          </a:prstGeom>
          <a:noFill/>
        </p:spPr>
      </p:pic>
      <p:grpSp>
        <p:nvGrpSpPr>
          <p:cNvPr id="26" name="그룹 25"/>
          <p:cNvGrpSpPr/>
          <p:nvPr/>
        </p:nvGrpSpPr>
        <p:grpSpPr>
          <a:xfrm>
            <a:off x="1131141" y="2547342"/>
            <a:ext cx="2188457" cy="1586652"/>
            <a:chOff x="611560" y="1340398"/>
            <a:chExt cx="2332473" cy="1659030"/>
          </a:xfrm>
        </p:grpSpPr>
        <p:pic>
          <p:nvPicPr>
            <p:cNvPr id="27" name="Picture 2" descr="C:\Users\황인각\AppData\Local\Microsoft\Windows\Temporary Internet Files\Content.IE5\DI1EY1BJ\MC900252305[1]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9861501">
              <a:off x="2209459" y="1628678"/>
              <a:ext cx="734574" cy="543750"/>
            </a:xfrm>
            <a:prstGeom prst="rect">
              <a:avLst/>
            </a:prstGeom>
            <a:noFill/>
          </p:spPr>
        </p:pic>
        <p:pic>
          <p:nvPicPr>
            <p:cNvPr id="28" name="Picture 4" descr="C:\Users\황인각\AppData\Local\Microsoft\Windows\Temporary Internet Files\Content.IE5\T3VP36TR\MC900383572[1].wmf"/>
            <p:cNvPicPr>
              <a:picLocks noChangeAspect="1" noChangeArrowheads="1"/>
            </p:cNvPicPr>
            <p:nvPr/>
          </p:nvPicPr>
          <p:blipFill>
            <a:blip r:embed="rId4" cstate="print">
              <a:lum bright="-40000" contrast="-40000"/>
            </a:blip>
            <a:srcRect/>
            <a:stretch>
              <a:fillRect/>
            </a:stretch>
          </p:blipFill>
          <p:spPr bwMode="auto">
            <a:xfrm>
              <a:off x="611560" y="1340398"/>
              <a:ext cx="1656184" cy="1659030"/>
            </a:xfrm>
            <a:prstGeom prst="rect">
              <a:avLst/>
            </a:prstGeom>
            <a:noFill/>
          </p:spPr>
        </p:pic>
      </p:grpSp>
      <p:pic>
        <p:nvPicPr>
          <p:cNvPr id="18" name="Picture 2" descr="http://physica.gsnu.ac.kr/phtml/modern/relativity/covariance/Einstein_in_Bern.jp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/>
          <a:srcRect l="9086" t="3288" r="21147" b="25795"/>
          <a:stretch/>
        </p:blipFill>
        <p:spPr bwMode="auto">
          <a:xfrm>
            <a:off x="7200196" y="4048017"/>
            <a:ext cx="1836898" cy="2204278"/>
          </a:xfrm>
          <a:prstGeom prst="rect">
            <a:avLst/>
          </a:prstGeom>
          <a:noFill/>
        </p:spPr>
      </p:pic>
      <p:sp>
        <p:nvSpPr>
          <p:cNvPr id="19" name="모서리가 둥근 사각형 설명선 18"/>
          <p:cNvSpPr/>
          <p:nvPr/>
        </p:nvSpPr>
        <p:spPr>
          <a:xfrm>
            <a:off x="3923928" y="4365104"/>
            <a:ext cx="3057264" cy="1152128"/>
          </a:xfrm>
          <a:prstGeom prst="wedgeRoundRectCallout">
            <a:avLst>
              <a:gd name="adj1" fmla="val 62656"/>
              <a:gd name="adj2" fmla="val 763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일단 두 사람의 말이 모두 맞는 걸로 가정하고</a:t>
            </a:r>
            <a:endParaRPr lang="en-US" altLang="ko-KR" dirty="0"/>
          </a:p>
          <a:p>
            <a:pPr algn="ctr"/>
            <a:r>
              <a:rPr lang="ko-KR" altLang="en-US" dirty="0"/>
              <a:t>계속해보자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4653136"/>
            <a:ext cx="2851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Let’s keep thinking, assuming that both words are correct.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187624" y="5833783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hlinkClick r:id="rId7"/>
              </a:rPr>
              <a:t>https://www.youtube.com/watch?v=Zj37s3bHpcE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5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80962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Time goes slowly </a:t>
            </a:r>
            <a:r>
              <a:rPr lang="ko-KR" altLang="en-US" sz="3200" b="1" dirty="0"/>
              <a:t>천천히 흐르는 시간</a:t>
            </a:r>
          </a:p>
        </p:txBody>
      </p:sp>
      <p:pic>
        <p:nvPicPr>
          <p:cNvPr id="44036" name="Picture 4" descr="http://www.schoolphysics.co.uk/age16-19/Relativity/text/Time_dilation/images/1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51378"/>
          <a:stretch>
            <a:fillRect/>
          </a:stretch>
        </p:blipFill>
        <p:spPr bwMode="auto">
          <a:xfrm>
            <a:off x="323528" y="2928007"/>
            <a:ext cx="6616452" cy="2238898"/>
          </a:xfrm>
          <a:prstGeom prst="rect">
            <a:avLst/>
          </a:prstGeom>
          <a:noFill/>
        </p:spPr>
      </p:pic>
      <p:pic>
        <p:nvPicPr>
          <p:cNvPr id="17" name="Picture 4" descr="http://www.schoolphysics.co.uk/age16-19/Relativity/text/Time_dilation/images/1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b="60366"/>
          <a:stretch>
            <a:fillRect/>
          </a:stretch>
        </p:blipFill>
        <p:spPr bwMode="auto">
          <a:xfrm>
            <a:off x="323528" y="873256"/>
            <a:ext cx="6616452" cy="1825042"/>
          </a:xfrm>
          <a:prstGeom prst="rect">
            <a:avLst/>
          </a:prstGeom>
          <a:noFill/>
        </p:spPr>
      </p:pic>
      <p:sp>
        <p:nvSpPr>
          <p:cNvPr id="18" name="모서리가 둥근 사각형 설명선 17"/>
          <p:cNvSpPr/>
          <p:nvPr/>
        </p:nvSpPr>
        <p:spPr>
          <a:xfrm>
            <a:off x="6733378" y="1793342"/>
            <a:ext cx="2339752" cy="648072"/>
          </a:xfrm>
          <a:prstGeom prst="wedgeRoundRectCallout">
            <a:avLst>
              <a:gd name="adj1" fmla="val -98764"/>
              <a:gd name="adj2" fmla="val 240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빛이 왕복하는데 </a:t>
            </a:r>
            <a:endParaRPr lang="en-US" altLang="ko-KR" sz="1600" dirty="0"/>
          </a:p>
          <a:p>
            <a:pPr algn="ctr"/>
            <a:r>
              <a:rPr lang="ko-KR" altLang="en-US" sz="1600" dirty="0"/>
              <a:t>걸리는 시간</a:t>
            </a:r>
            <a:r>
              <a:rPr lang="en-US" altLang="ko-KR" sz="1600" dirty="0"/>
              <a:t>: 0.0001</a:t>
            </a:r>
            <a:r>
              <a:rPr lang="ko-KR" altLang="en-US" sz="1600" dirty="0"/>
              <a:t>초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804248" y="4352330"/>
            <a:ext cx="2339752" cy="648072"/>
          </a:xfrm>
          <a:prstGeom prst="wedgeRoundRectCallout">
            <a:avLst>
              <a:gd name="adj1" fmla="val -184169"/>
              <a:gd name="adj2" fmla="val 307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아냐</a:t>
            </a:r>
            <a:r>
              <a:rPr lang="en-US" altLang="ko-KR" sz="1600" dirty="0"/>
              <a:t>, </a:t>
            </a:r>
            <a:r>
              <a:rPr lang="ko-KR" altLang="en-US" sz="1600" dirty="0"/>
              <a:t>더 오래 걸려</a:t>
            </a:r>
            <a:r>
              <a:rPr lang="en-US" altLang="ko-KR" sz="1600" dirty="0"/>
              <a:t>.</a:t>
            </a:r>
          </a:p>
          <a:p>
            <a:pPr algn="ctr"/>
            <a:r>
              <a:rPr lang="en-US" altLang="ko-KR" sz="1600" dirty="0"/>
              <a:t>0.0002</a:t>
            </a:r>
            <a:r>
              <a:rPr lang="ko-KR" altLang="en-US" sz="1600" dirty="0"/>
              <a:t>초야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4038" name="Picture 6" descr="https://encrypted-tbn2.gstatic.com/images?q=tbn:ANd9GcQsgbjGwyju2kNr03a0plYkEnEOScTtTGY16n6BUolw6QUi-Na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5933" y="5472076"/>
            <a:ext cx="1238250" cy="723900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47775" y="4734894"/>
            <a:ext cx="30963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v=0.87 c 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로 움직이는 기차에서는 빛이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왕복하는데 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배의 시간이 걸린다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시간이 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배로 느려진다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.)</a:t>
            </a:r>
          </a:p>
          <a:p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On the train moving at v=0.87c, light takes twice as long as travel.</a:t>
            </a:r>
          </a:p>
          <a:p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(Time is getting twice slower)</a:t>
            </a:r>
          </a:p>
          <a:p>
            <a:endParaRPr lang="en-US" altLang="ko-KR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04248" y="1046557"/>
            <a:ext cx="23968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When seeing in the train</a:t>
            </a:r>
          </a:p>
          <a:p>
            <a:pPr algn="ctr"/>
            <a:r>
              <a:rPr lang="ko-KR" altLang="en-US" sz="1600" dirty="0"/>
              <a:t>기차 안에서 볼 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76876" y="3532151"/>
            <a:ext cx="20962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When seeing outside train</a:t>
            </a:r>
          </a:p>
          <a:p>
            <a:r>
              <a:rPr lang="ko-KR" altLang="en-US" sz="1600" dirty="0"/>
              <a:t>기차 밖에서 볼 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77986" y="2512508"/>
            <a:ext cx="22493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Time which the light</a:t>
            </a:r>
          </a:p>
          <a:p>
            <a:pPr algn="ctr"/>
            <a:r>
              <a:rPr lang="en-US" altLang="ko-KR" sz="1600" dirty="0"/>
              <a:t>is going back and forth</a:t>
            </a:r>
          </a:p>
          <a:p>
            <a:pPr algn="ctr"/>
            <a:r>
              <a:rPr lang="en-US" altLang="ko-KR" sz="1600" dirty="0"/>
              <a:t>is 0.0001 sec.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77986" y="5249251"/>
            <a:ext cx="21225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No, it will take longer,</a:t>
            </a:r>
          </a:p>
          <a:p>
            <a:pPr algn="ctr"/>
            <a:r>
              <a:rPr lang="en-US" altLang="ko-KR" sz="1600" dirty="0"/>
              <a:t>0.0002 sec.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19" y="5340186"/>
            <a:ext cx="2670905" cy="1048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80962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Time goes slowly </a:t>
            </a:r>
            <a:r>
              <a:rPr lang="ko-KR" altLang="en-US" sz="3200" b="1" dirty="0"/>
              <a:t>천천히 흐르는 시간</a:t>
            </a:r>
          </a:p>
        </p:txBody>
      </p:sp>
      <p:pic>
        <p:nvPicPr>
          <p:cNvPr id="44036" name="Picture 4" descr="http://www.schoolphysics.co.uk/age16-19/Relativity/text/Time_dilation/images/1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51378"/>
          <a:stretch>
            <a:fillRect/>
          </a:stretch>
        </p:blipFill>
        <p:spPr bwMode="auto">
          <a:xfrm>
            <a:off x="323528" y="2928007"/>
            <a:ext cx="6616452" cy="2238898"/>
          </a:xfrm>
          <a:prstGeom prst="rect">
            <a:avLst/>
          </a:prstGeom>
          <a:noFill/>
        </p:spPr>
      </p:pic>
      <p:pic>
        <p:nvPicPr>
          <p:cNvPr id="17" name="Picture 4" descr="http://www.schoolphysics.co.uk/age16-19/Relativity/text/Time_dilation/images/1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b="60366"/>
          <a:stretch>
            <a:fillRect/>
          </a:stretch>
        </p:blipFill>
        <p:spPr bwMode="auto">
          <a:xfrm>
            <a:off x="323528" y="873256"/>
            <a:ext cx="6616452" cy="1825042"/>
          </a:xfrm>
          <a:prstGeom prst="rect">
            <a:avLst/>
          </a:prstGeom>
          <a:noFill/>
        </p:spPr>
      </p:pic>
      <p:sp>
        <p:nvSpPr>
          <p:cNvPr id="18" name="모서리가 둥근 사각형 설명선 17"/>
          <p:cNvSpPr/>
          <p:nvPr/>
        </p:nvSpPr>
        <p:spPr>
          <a:xfrm>
            <a:off x="6733378" y="1793342"/>
            <a:ext cx="2339752" cy="648072"/>
          </a:xfrm>
          <a:prstGeom prst="wedgeRoundRectCallout">
            <a:avLst>
              <a:gd name="adj1" fmla="val -98764"/>
              <a:gd name="adj2" fmla="val 240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빛이 왕복하는데 </a:t>
            </a:r>
            <a:endParaRPr lang="en-US" altLang="ko-KR" sz="1600" dirty="0"/>
          </a:p>
          <a:p>
            <a:pPr algn="ctr"/>
            <a:r>
              <a:rPr lang="ko-KR" altLang="en-US" sz="1600" dirty="0"/>
              <a:t>걸리는 시간</a:t>
            </a:r>
            <a:r>
              <a:rPr lang="en-US" altLang="ko-KR" sz="1600" dirty="0"/>
              <a:t>: 0.0001</a:t>
            </a:r>
            <a:r>
              <a:rPr lang="ko-KR" altLang="en-US" sz="1600" dirty="0"/>
              <a:t>초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6804248" y="4352330"/>
            <a:ext cx="2339752" cy="648072"/>
          </a:xfrm>
          <a:prstGeom prst="wedgeRoundRectCallout">
            <a:avLst>
              <a:gd name="adj1" fmla="val -184169"/>
              <a:gd name="adj2" fmla="val 307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아냐</a:t>
            </a:r>
            <a:r>
              <a:rPr lang="en-US" altLang="ko-KR" sz="1600" dirty="0"/>
              <a:t>, </a:t>
            </a:r>
            <a:r>
              <a:rPr lang="ko-KR" altLang="en-US" sz="1600" dirty="0"/>
              <a:t>더 오래 걸려</a:t>
            </a:r>
            <a:r>
              <a:rPr lang="en-US" altLang="ko-KR" sz="1600" dirty="0"/>
              <a:t>.</a:t>
            </a:r>
          </a:p>
          <a:p>
            <a:pPr algn="ctr"/>
            <a:r>
              <a:rPr lang="en-US" altLang="ko-KR" sz="1600" dirty="0"/>
              <a:t>0.0002</a:t>
            </a:r>
            <a:r>
              <a:rPr lang="ko-KR" altLang="en-US" sz="1600" dirty="0"/>
              <a:t>초야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4038" name="Picture 6" descr="https://encrypted-tbn2.gstatic.com/images?q=tbn:ANd9GcQsgbjGwyju2kNr03a0plYkEnEOScTtTGY16n6BUolw6QUi-Na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5933" y="5472076"/>
            <a:ext cx="1238250" cy="723900"/>
          </a:xfrm>
          <a:prstGeom prst="rect">
            <a:avLst/>
          </a:prstGeom>
          <a:noFill/>
        </p:spPr>
      </p:pic>
      <p:sp>
        <p:nvSpPr>
          <p:cNvPr id="21" name="직사각형 20"/>
          <p:cNvSpPr/>
          <p:nvPr/>
        </p:nvSpPr>
        <p:spPr>
          <a:xfrm>
            <a:off x="47775" y="4734894"/>
            <a:ext cx="309634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v=0.87 c 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로 움직이는 기차에서는 빛이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왕복하는데 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배의 시간이 걸린다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시간이 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sz="1600" dirty="0">
                <a:latin typeface="Times New Roman" pitchFamily="18" charset="0"/>
                <a:cs typeface="Times New Roman" pitchFamily="18" charset="0"/>
              </a:rPr>
              <a:t>배로 느려진다</a:t>
            </a:r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.)</a:t>
            </a:r>
          </a:p>
          <a:p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On the train moving at v=0.87c, light takes twice as long as travel.</a:t>
            </a:r>
          </a:p>
          <a:p>
            <a:r>
              <a:rPr lang="en-US" altLang="ko-KR" sz="1600" dirty="0">
                <a:latin typeface="Times New Roman" pitchFamily="18" charset="0"/>
                <a:cs typeface="Times New Roman" pitchFamily="18" charset="0"/>
              </a:rPr>
              <a:t>(Time is getting twice slower)</a:t>
            </a:r>
          </a:p>
          <a:p>
            <a:endParaRPr lang="en-US" altLang="ko-KR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04248" y="1046557"/>
            <a:ext cx="23968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When seeing in the train</a:t>
            </a:r>
          </a:p>
          <a:p>
            <a:pPr algn="ctr"/>
            <a:r>
              <a:rPr lang="ko-KR" altLang="en-US" sz="1600" dirty="0"/>
              <a:t>기차 안에서 볼 때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976876" y="3532151"/>
            <a:ext cx="20962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When seeing outside train</a:t>
            </a:r>
          </a:p>
          <a:p>
            <a:r>
              <a:rPr lang="ko-KR" altLang="en-US" sz="1600" dirty="0"/>
              <a:t>기차 밖에서 볼 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77986" y="2512508"/>
            <a:ext cx="22493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Time which the light</a:t>
            </a:r>
          </a:p>
          <a:p>
            <a:pPr algn="ctr"/>
            <a:r>
              <a:rPr lang="en-US" altLang="ko-KR" sz="1600" dirty="0"/>
              <a:t>is going back and forth</a:t>
            </a:r>
          </a:p>
          <a:p>
            <a:pPr algn="ctr"/>
            <a:r>
              <a:rPr lang="en-US" altLang="ko-KR" sz="1600" dirty="0"/>
              <a:t>is 0.0001 sec.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6877986" y="5249251"/>
            <a:ext cx="21225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No, it will take longer,</a:t>
            </a:r>
          </a:p>
          <a:p>
            <a:pPr algn="ctr"/>
            <a:r>
              <a:rPr lang="en-US" altLang="ko-KR" sz="1600" dirty="0"/>
              <a:t>0.0002 sec.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88" y="621591"/>
            <a:ext cx="7557025" cy="56148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819" y="5340186"/>
            <a:ext cx="2670905" cy="10488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849" y="4754303"/>
            <a:ext cx="2169584" cy="19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5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82550"/>
            <a:ext cx="8229600" cy="811213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Time goes slowly </a:t>
            </a:r>
            <a:r>
              <a:rPr lang="ko-KR" altLang="en-US" sz="3200" b="1" dirty="0"/>
              <a:t>천천히 흐르는 시간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18382" y="988372"/>
            <a:ext cx="80648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실험실에서 만들어진 </a:t>
            </a:r>
            <a:r>
              <a:rPr lang="ko-KR" altLang="en-US" dirty="0">
                <a:latin typeface="MD솔체" pitchFamily="18" charset="-127"/>
                <a:ea typeface="MD솔체" pitchFamily="18" charset="-127"/>
                <a:cs typeface="Times New Roman" pitchFamily="18" charset="0"/>
              </a:rPr>
              <a:t>느린 </a:t>
            </a:r>
            <a:r>
              <a:rPr lang="ko-KR" altLang="en-US" dirty="0" err="1">
                <a:latin typeface="MD솔체" pitchFamily="18" charset="-127"/>
                <a:ea typeface="MD솔체" pitchFamily="18" charset="-127"/>
                <a:cs typeface="Times New Roman" pitchFamily="18" charset="0"/>
              </a:rPr>
              <a:t>뮤온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수명은 단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2x10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-6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초에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불과하다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 (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사라지기 전에 이동할 수 있는 최대 거리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: 550 m)</a:t>
            </a:r>
          </a:p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Life time of muon created in lab. is only 2x10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-6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sec. (possible distance to fly : 550m) </a:t>
            </a: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그러나 대기 중에서 만들어진 </a:t>
            </a:r>
            <a:r>
              <a:rPr lang="ko-KR" altLang="en-US" i="1" dirty="0">
                <a:latin typeface="HY목각파임B" pitchFamily="18" charset="-127"/>
                <a:ea typeface="HY목각파임B" pitchFamily="18" charset="-127"/>
                <a:cs typeface="Times New Roman" pitchFamily="18" charset="0"/>
              </a:rPr>
              <a:t>빠른 </a:t>
            </a:r>
            <a:r>
              <a:rPr lang="ko-KR" altLang="en-US" i="1" dirty="0" err="1">
                <a:latin typeface="HY목각파임B" pitchFamily="18" charset="-127"/>
                <a:ea typeface="HY목각파임B" pitchFamily="18" charset="-127"/>
                <a:cs typeface="Times New Roman" pitchFamily="18" charset="0"/>
              </a:rPr>
              <a:t>뮤온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(v=12/13 c)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은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 km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이상을 날아간다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But very fast (v=12c/13) cosmic muon flies longer than 1 km.</a:t>
            </a: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왜 그럴까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? Why?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28600" y="3172875"/>
            <a:ext cx="588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Time dilation makes the life of muon twice.</a:t>
            </a: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시간 지연효과로 수명이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2.6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배 늘어난 것이다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4" descr="data:image/jpeg;base64,/9j/4AAQSkZJRgABAQAAAQABAAD/2wCEAAkGBhQSEBQUEhQUFBUVFBQUFBUUFRQUFBQUFRcWFBQXFRYXHCYeFxkjGRQUHy8gJCcpLCwsFR4xNTAqNSYrLCkBCQoKDgwOGg8PGiwkHCQsKSwsKSwsLCwsKSwsLCksLCwpKSwsKSwpLCwsLCwsLCwpLCwsLCkpLCwsKSwsLCwsLP/AABEIALEBHQMBIgACEQEDEQH/xAAbAAACAwEBAQAAAAAAAAAAAAABAgADBAUGB//EADYQAAICAQIEBAUDAQgDAAAAAAABAhEhAzEEEkFRBWFxgRMikcHwBqGx0QcUIzJCUuHxFhdi/8QAGQEAAwEBAQAAAAAAAAAAAAAAAQIDAAQF/8QAIxEBAQACAgICAgMBAAAAAAAAAAECEQMhEjETQQRRFCLhI//aAAwDAQACEQMRAD8A+IJBSIFDl2CCGiJGBEi6Gi3FyrCaTfRN3X8P6FaRYmNCUYxLoREgWx1HhXhbdl6FJEsqMxR3EnIHRNqmgSRfyAemG4j5MzRFEu5MkWk8usLd/sLo3kCiWPh3VsiH1NQpom6qhFA+C79Q0W6cqNINrJOIrRo1pJuylk7DylccCDyFYtNCtiMditCU8AZAUMX23IYVjyVyiPL8+whqEIBoZkSFOQhJIDZhQko06eCEAKBANLVbSTbaSpJ9FbdL3bfuEDqIUhuUlDaT2EUu/wDP0CoBUR4xDIFocoVEdRGWmx5CXI0EWQ0ytQZq0YKn3/M39PqUk2jldF+EOtDF/t16Z9MlkJ5yWQ0mx8ZErlpm5Axh3Nz4Qr1NIp4lmcrC9LJJaf53OhocFz7W5XtWK/qWcR4fJRtrbfa8+W/Q3x3W2+Wb05nQRou1IC/Dp01Vbp2mT0rKX4WBEWak+xVJmozavUjmv5+4Fp3+YH1puTbk22928tiPBKqSq5w6/wDfTf6lbLGVtCVSA0RxCEUxaBQ1EozbLQCxrpVC0DQ7CQg8hGAYWQo8qr+RQHgMiIG8AEABIZmhMIIjIojRSLoIrSHQ8Tq3TgXwhRn0y+DK4pZG5L6G3T4ZNWW8BBPH8ndjwOm4qTfZJJpFsMNuLl5vB598JbxjZZf3NfBcLmnhPueh1fB4LTUou7dV1/Njnz4CUHn2LTi1dub+TM5qOXxjuWMCwxhpd8/Uv4nQopgu4fVVl/q6Hh/HR03zqKtbN5STxt3Orx9a2jahHmUVzu6ddG/LJ5lxadf9HpvC9GPwG3P5pRSrNK3TXd4ryyWwvluOPnxmFmf28lPh0UcTo1J55vPOfqdfieEpu8ZwYdXQV+X5/wAHLljp6GHJvtzqElE6HD8DKc1GEXJvCSTbb8kslerw1XZPxq/yTenPkhGrNE0JJErFpkocMFUkX6iXS/fJXROxWUnJ1rAVEv1OHlFK9nbjTUl57PD2tehFGwaa5KGhaL3ERm0Mqt5IwjOKxn13x+fcUdqmhGWyQjQKeVXJCFjlivO9l/JWIpEC0QjRmAhCAFfEsiVot0pU08OneVa90ViGRoxHojdv+nQeKGTtWaEDbHQSVvHsZtGBe2+pXFz53tr4eaT8jf8AH5mqf4jixZo0ZZL45Ofkw329/wCAOLSjJ298dPytvQ0eO8BySXM/8y5orbc834Lr1l+np+UdzioS1IpyeWnXp9jvx7m3g8mFw5d76ea4nhG+aSVxju1mrwr9zm6sf2O7qcPSaOVLSfN5EMo9PizTg5q1zLvfmu38nR1eJSl8vypKkvuc7njF2WfF5twzLUDPHyuzasHLfHVXi13X0JHhru3m+uc72VS10mPo6nM7S3whdyj3IRaThK02q2adNP8Aqcni55r8yel1/DmoW2l+ZPN8Xp5ZHPc6V/HzmV2xUCTLeUEqfkQrvlZpwEUDRqQFihLFJelvDcI5vlXm80umd/JCvSSSHU3X5YjsPRN3avlKZo1VaFXDttJK28IFhpWOg09y34YHJ1Vuruul96J6V2pewjHYkgHiloA7FYisCgDMABFP/sUgUzMuRZASBZEpEatiOgctNqWGuj7/AG/4LIFEq1aOntVv9s9fY0aisr0NRV2C5ZKRzX2leXoX8Lp2ytaeaOp4fwN5fQtx47qPJnMY6PhXBZ2s9kuP0tOCjOMeddL6NeXU4X+WEKUflw6w5Xbt5vyK+OfxFzX8zw0tz0ZPGajweX/rlN+nT8Q0NPVSejlvDWzvdtVvseb4zRcHd0a9KU9GSdusPyfYzeL8Zzu9n2WwmXpXhxyxy1O45Gtp56dy/QSknfbczak1Q3Cz5Xj67nP9vRyl8S8RovZN1v70jocHwMklJ+y819y3T0k1fY9R4V4Xp6mlbcU1dNvr1x5FMMO9uPn/ACPDHt5vTnJtdaTbs4/Haa6+TPWcfoxhD5e9X126nmfEdPNX0J8kP+Nn5XccfV068jPDTbeF5/TLNc0Z6yctj1sb0RxwUyjRpeo076167quvkUSQlVhYPJaJymvh4Q5HcmpWqVWmnfNbu106O87AkDKqYb+QNddkXS06fdd+5Xrat/Q2gnvpjbEkh5bkcRFmdkhKKvmjeHWap9H59cDSiVajFvSs7VuIGhkAmqVijMCjYBhRoxsOtFJtJ2ujqr9hDC0QLkiiBbEpjUcliiXwhgo02aeZUPEsmjhZZy167mrQp7b+ZzYs18M8lMUM506Olp5OvwUJWlWPTdmPhuB5uWmltjZ13OzPjY6WFUsb759D0eLHU3Xlc2e+se65/Fa7vfYX+80st4KeN8Qi3arzrGTm63EO/UGWejY8VynbsrxPFPP2M+rxN9jkz4lg0uI/cneTauPBJ2u1ZZLdHUfLy26u689r+hX8Jdwwmk8ZFh73HZ0OLjCNbujTw3inKnHo7z1OAtTr5g+O0yvnXNeCZe3f1+K51ynH4qLdp9Fb8l0f7omjxHK8+qM3Fa9zb+1P6dCeWW52bi4/G6imcRNRUX3Zn1JtELXZCTQktI18iaxZv4Twzmr+DTG5emvLMZuuRp8O2MtGuh67S8Eb0bjDrl1uvIx6XgUmnh+T7V3KXgrn/l43fbgOqMmrHJ6CfgrSvvs+/ocnjNLle9iZYWe1+PlxyvTnPTIWzRnlqEb0652XXmZJFs3ZXRHKr4zRKAWtUVtCqSgIxmBgNC2QhBTNfCRi5pTk4xe8kuZpelqySkunvm8lSCmPKjpbFl8ZGaLHUh5SWNWnI2cLp21mvsc7Tkuvt6/lnQ1I8lJTjK4xlcXhcyvldpZWz9C2H7Qzn02R4rl621s84JLxC6OXOZIsr8lR+Ke2vW1cspesUzkSItyPMVktQ0QjDltTfNzNcrVfLind1bzjyMMmNBgmQ3Hp0vjYKfiZszy1SKY/ltOYabJza3VPfOMYr+Q6M7M7nbvcvjHF9fLywNKSzUPKech1FeSicshlqpL69fpgW1piv0tn+xV8KyuOtt+x2eBUP9SdtVjv3Fx7pc7cO2Ph9C2kj0MuCnHTjlpJ3yp3n/dXp1KNLgOVybWKdY8sYteRzuJ8Rle/Sty+Osfbjyt5b/V7TgPE+TmWq04ON1eXy1Ta6bFXjv6mioL4Hyu258u7VJt/yeOh4i1vnbF9O1nM4jXdu7KZc+p0jh+BjlnvL/Ho9H9UZUWouN204pN9/T2OL4nFSlJqqv8A07HLWv2D8ZnLly3Kar0sPxpx3ePR5aDabSfyrml5RtLPu19TFOZZrTszyIZV24T9kkxWN+eYsiS8KKxlQgDwU6ae/rlCMdIVoAlYBmhQGWoIOXCfTb+L/kNhIaLGixFIKkGFsabRu8K8N1NaXLpRcn12UV5yk8JepzdFW8ul1Z1v/IpRh8PS+SC6Rw2+7fVlZklcXpeG/s+TSevxmjpv/bBS1Wvf5V9Gzf8A+qlNf4PHaUpbKOppz07b805HhV4xqWnzO0dLgP1rxGk1UsXs8j+UT8af9Q/pHiuBkv7zotRv5Zr5tKfWlOP8OmcaU76JeXQ+n+D/ANpM+I/w+Ihp6mnJcs9OUU4TT3cr3f8AB5v9ffo+PCTjrcO3LhdV/K3l6U93pyfXGU+q9A96D7eUiiSeSt6gvN5g2Mh3PG3uBTBq6tvCpYpZ+/19yqwWmkaFqF2nrGOMh4SDMi5YtqnYlW6F0Fb3ou5Oo/tL0r0I/MrO3wXFq/m6bHHXfzHhfQE6JyYzP29FxHiUnFO8Xn1qsHH4iWbT9w6kHCGVl9GundX/ACYNXWspbr2jxcUnpJa+TPrazk22233btsk0VNkbXbjjD6VLL/GPqayrCM0p7bY8t+ue5IatdF1w8rOPuLs/j9mepfQSVAchWxbTyAdLhPEOGiuWfDc66z+Nqx1PVcr5F7xfucyhWKeN3jXh0dKcXpSc9LUjz6cpKpctuLjNLHNGSadYeHi6OcXamq3GKe0br3dspYtPEG1YOLae6/YWxWwMDYozYKAcyGTK7GTMGhCmLZAgsUgplaYyYdlsWqQzkUplljSksaeF4twdpn0vwDj48ZwOvws3mcG9O91q6a59OvdV6SZ8rs736P416fE6b/8ApfQeUmUcXmGbBxElzyrbmlXpeCtzBsdGcgKQvxHTWM+S9dyQTbpW/awbNpbFX267+QUxY7DDQlX6UjfDVuu9/uc2MzVoO2VxqGeP22zlblKe7fNslbeXSWFv2Nnh2lG7uuza9Ohm+Gv2LOD4iKmua+W8pb0u3mXx9uPPdxulnjeqp6jp+z6JKjjOO9+316+x3eLhBx5ldybw+3Q5Go0uwvJO9m4LrHUZp7GfULtRlPP1q/UhXdiqcgWSQtktq6OVyQ6QOUzQiCxqFQBKwMZoRgp4VgIwCnFksPKKAQCkAjRmEIqDZmEKYAoJTIZMQaIYWmNHCcRyNyW6Tr1eEZ5Mlh2XSWQVsANm0YMXQiYUZlspttt7t2/fI6K4v8/qNKY8JYtiy7TkZ9OQ/OPKnlG6Woy3hNVxlePdJ4eHuc74g612UmXaN4+tOjxXE0qTd7v86GX49qms3vm3dUq/NzPqa7opU7Bc+2w4tRfOOOz7d/z7mebLnVIqnD6bi1XFUxUx5sD28/t/UnVYZEm1Sznt0ql17748iqUgWLttHsCFsMWYdGK5FnQqkzUcSgY2PPb9wSYpwsjQHIWwDoaIAKdZMKdCECmZkQyFsKMBxhLGsJKKYpLImYUvH59ABSIZkSHSFQ0QwKaJEhksAschkAKYYtZCAWNf50FmCMzbbQyYrniqWLz1/MfuBiyFtGRZ8UnxMZKLBYPIfFZJg5hbIC02kIQnM8+e/n1AKMiYtjfE+WqW9317VfbBmNHUEkSySZm0QFhaAwHAlksABEhCGYQohAggUQhgMgohAloLcICGYQEIZlmn19GGBCBhaciIQciIL+wCBZJixIQA/QSFIQWmhWBEIKYCIJDCjAQgGAjCQzChWEhmVhIQxgIiEBRf/9k="/>
          <p:cNvSpPr>
            <a:spLocks noChangeAspect="1" noChangeArrowheads="1"/>
          </p:cNvSpPr>
          <p:nvPr/>
        </p:nvSpPr>
        <p:spPr bwMode="auto">
          <a:xfrm>
            <a:off x="76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jpeg;base64,/9j/4AAQSkZJRgABAQAAAQABAAD/2wCEAAkGBhQSEBQUEhQUFBUVFBQUFBUUFRQUFBQUFRcWFBQXFRYXHCYeFxkjGRQUHy8gJCcpLCwsFR4xNTAqNSYrLCkBCQoKDgwOGg8PGiwkHCQsKSwsKSwsLCwsKSwsLCksLCwpKSwsKSwpLCwsLCwsLCwpLCwsLCkpLCwsKSwsLCwsLP/AABEIALEBHQMBIgACEQEDEQH/xAAbAAACAwEBAQAAAAAAAAAAAAABAgADBAUGB//EADYQAAICAQIEBAUDAQgDAAAAAAABAhEhAzEEEkFRBWFxgRMikcHwBqGx0QcUIzJCUuHxFhdi/8QAGQEAAwEBAQAAAAAAAAAAAAAAAQIDAAQF/8QAIxEBAQACAgICAgMBAAAAAAAAAAECEQMhEjETQQRRFCLhI//aAAwDAQACEQMRAD8A+IJBSIFDl2CCGiJGBEi6Gi3FyrCaTfRN3X8P6FaRYmNCUYxLoREgWx1HhXhbdl6FJEsqMxR3EnIHRNqmgSRfyAemG4j5MzRFEu5MkWk8usLd/sLo3kCiWPh3VsiH1NQpom6qhFA+C79Q0W6cqNINrJOIrRo1pJuylk7DylccCDyFYtNCtiMditCU8AZAUMX23IYVjyVyiPL8+whqEIBoZkSFOQhJIDZhQko06eCEAKBANLVbSTbaSpJ9FbdL3bfuEDqIUhuUlDaT2EUu/wDP0CoBUR4xDIFocoVEdRGWmx5CXI0EWQ0ytQZq0YKn3/M39PqUk2jldF+EOtDF/t16Z9MlkJ5yWQ0mx8ZErlpm5Axh3Nz4Qr1NIp4lmcrC9LJJaf53OhocFz7W5XtWK/qWcR4fJRtrbfa8+W/Q3x3W2+Wb05nQRou1IC/Dp01Vbp2mT0rKX4WBEWak+xVJmozavUjmv5+4Fp3+YH1puTbk22928tiPBKqSq5w6/wDfTf6lbLGVtCVSA0RxCEUxaBQ1EozbLQCxrpVC0DQ7CQg8hGAYWQo8qr+RQHgMiIG8AEABIZmhMIIjIojRSLoIrSHQ8Tq3TgXwhRn0y+DK4pZG5L6G3T4ZNWW8BBPH8ndjwOm4qTfZJJpFsMNuLl5vB598JbxjZZf3NfBcLmnhPueh1fB4LTUou7dV1/Njnz4CUHn2LTi1dub+TM5qOXxjuWMCwxhpd8/Uv4nQopgu4fVVl/q6Hh/HR03zqKtbN5STxt3Orx9a2jahHmUVzu6ddG/LJ5lxadf9HpvC9GPwG3P5pRSrNK3TXd4ryyWwvluOPnxmFmf28lPh0UcTo1J55vPOfqdfieEpu8ZwYdXQV+X5/wAHLljp6GHJvtzqElE6HD8DKc1GEXJvCSTbb8kslerw1XZPxq/yTenPkhGrNE0JJErFpkocMFUkX6iXS/fJXROxWUnJ1rAVEv1OHlFK9nbjTUl57PD2tehFGwaa5KGhaL3ERm0Mqt5IwjOKxn13x+fcUdqmhGWyQjQKeVXJCFjlivO9l/JWIpEC0QjRmAhCAFfEsiVot0pU08OneVa90ViGRoxHojdv+nQeKGTtWaEDbHQSVvHsZtGBe2+pXFz53tr4eaT8jf8AH5mqf4jixZo0ZZL45Ofkw329/wCAOLSjJ298dPytvQ0eO8BySXM/8y5orbc834Lr1l+np+UdzioS1IpyeWnXp9jvx7m3g8mFw5d76ea4nhG+aSVxju1mrwr9zm6sf2O7qcPSaOVLSfN5EMo9PizTg5q1zLvfmu38nR1eJSl8vypKkvuc7njF2WfF5twzLUDPHyuzasHLfHVXi13X0JHhru3m+uc72VS10mPo6nM7S3whdyj3IRaThK02q2adNP8Aqcni55r8yel1/DmoW2l+ZPN8Xp5ZHPc6V/HzmV2xUCTLeUEqfkQrvlZpwEUDRqQFihLFJelvDcI5vlXm80umd/JCvSSSHU3X5YjsPRN3avlKZo1VaFXDttJK28IFhpWOg09y34YHJ1Vuruul96J6V2pewjHYkgHiloA7FYisCgDMABFP/sUgUzMuRZASBZEpEatiOgctNqWGuj7/AG/4LIFEq1aOntVv9s9fY0aisr0NRV2C5ZKRzX2leXoX8Lp2ytaeaOp4fwN5fQtx47qPJnMY6PhXBZ2s9kuP0tOCjOMeddL6NeXU4X+WEKUflw6w5Xbt5vyK+OfxFzX8zw0tz0ZPGajweX/rlN+nT8Q0NPVSejlvDWzvdtVvseb4zRcHd0a9KU9GSdusPyfYzeL8Zzu9n2WwmXpXhxyxy1O45Gtp56dy/QSknfbczak1Q3Cz5Xj67nP9vRyl8S8RovZN1v70jocHwMklJ+y819y3T0k1fY9R4V4Xp6mlbcU1dNvr1x5FMMO9uPn/ACPDHt5vTnJtdaTbs4/Haa6+TPWcfoxhD5e9X126nmfEdPNX0J8kP+Nn5XccfV068jPDTbeF5/TLNc0Z6yctj1sb0RxwUyjRpeo076167quvkUSQlVhYPJaJymvh4Q5HcmpWqVWmnfNbu106O87AkDKqYb+QNddkXS06fdd+5Xrat/Q2gnvpjbEkh5bkcRFmdkhKKvmjeHWap9H59cDSiVajFvSs7VuIGhkAmqVijMCjYBhRoxsOtFJtJ2ujqr9hDC0QLkiiBbEpjUcliiXwhgo02aeZUPEsmjhZZy167mrQp7b+ZzYs18M8lMUM506Olp5OvwUJWlWPTdmPhuB5uWmltjZ13OzPjY6WFUsb759D0eLHU3Xlc2e+se65/Fa7vfYX+80st4KeN8Qi3arzrGTm63EO/UGWejY8VynbsrxPFPP2M+rxN9jkz4lg0uI/cneTauPBJ2u1ZZLdHUfLy26u689r+hX8Jdwwmk8ZFh73HZ0OLjCNbujTw3inKnHo7z1OAtTr5g+O0yvnXNeCZe3f1+K51ynH4qLdp9Fb8l0f7omjxHK8+qM3Fa9zb+1P6dCeWW52bi4/G6imcRNRUX3Zn1JtELXZCTQktI18iaxZv4Twzmr+DTG5emvLMZuuRp8O2MtGuh67S8Eb0bjDrl1uvIx6XgUmnh+T7V3KXgrn/l43fbgOqMmrHJ6CfgrSvvs+/ocnjNLle9iZYWe1+PlxyvTnPTIWzRnlqEb0652XXmZJFs3ZXRHKr4zRKAWtUVtCqSgIxmBgNC2QhBTNfCRi5pTk4xe8kuZpelqySkunvm8lSCmPKjpbFl8ZGaLHUh5SWNWnI2cLp21mvsc7Tkuvt6/lnQ1I8lJTjK4xlcXhcyvldpZWz9C2H7Qzn02R4rl621s84JLxC6OXOZIsr8lR+Ke2vW1cspesUzkSItyPMVktQ0QjDltTfNzNcrVfLind1bzjyMMmNBgmQ3Hp0vjYKfiZszy1SKY/ltOYabJza3VPfOMYr+Q6M7M7nbvcvjHF9fLywNKSzUPKech1FeSicshlqpL69fpgW1piv0tn+xV8KyuOtt+x2eBUP9SdtVjv3Fx7pc7cO2Ph9C2kj0MuCnHTjlpJ3yp3n/dXp1KNLgOVybWKdY8sYteRzuJ8Rle/Sty+Osfbjyt5b/V7TgPE+TmWq04ON1eXy1Ta6bFXjv6mioL4Hyu258u7VJt/yeOh4i1vnbF9O1nM4jXdu7KZc+p0jh+BjlnvL/Ho9H9UZUWouN204pN9/T2OL4nFSlJqqv8A07HLWv2D8ZnLly3Kar0sPxpx3ePR5aDabSfyrml5RtLPu19TFOZZrTszyIZV24T9kkxWN+eYsiS8KKxlQgDwU6ae/rlCMdIVoAlYBmhQGWoIOXCfTb+L/kNhIaLGixFIKkGFsabRu8K8N1NaXLpRcn12UV5yk8JepzdFW8ul1Z1v/IpRh8PS+SC6Rw2+7fVlZklcXpeG/s+TSevxmjpv/bBS1Wvf5V9Gzf8A+qlNf4PHaUpbKOppz07b805HhV4xqWnzO0dLgP1rxGk1UsXs8j+UT8af9Q/pHiuBkv7zotRv5Zr5tKfWlOP8OmcaU76JeXQ+n+D/ANpM+I/w+Ihp6mnJcs9OUU4TT3cr3f8AB5v9ffo+PCTjrcO3LhdV/K3l6U93pyfXGU+q9A96D7eUiiSeSt6gvN5g2Mh3PG3uBTBq6tvCpYpZ+/19yqwWmkaFqF2nrGOMh4SDMi5YtqnYlW6F0Fb3ou5Oo/tL0r0I/MrO3wXFq/m6bHHXfzHhfQE6JyYzP29FxHiUnFO8Xn1qsHH4iWbT9w6kHCGVl9GundX/ACYNXWspbr2jxcUnpJa+TPrazk22233btsk0VNkbXbjjD6VLL/GPqayrCM0p7bY8t+ue5IatdF1w8rOPuLs/j9mepfQSVAchWxbTyAdLhPEOGiuWfDc66z+Nqx1PVcr5F7xfucyhWKeN3jXh0dKcXpSc9LUjz6cpKpctuLjNLHNGSadYeHi6OcXamq3GKe0br3dspYtPEG1YOLae6/YWxWwMDYozYKAcyGTK7GTMGhCmLZAgsUgplaYyYdlsWqQzkUplljSksaeF4twdpn0vwDj48ZwOvws3mcG9O91q6a59OvdV6SZ8rs736P416fE6b/8ApfQeUmUcXmGbBxElzyrbmlXpeCtzBsdGcgKQvxHTWM+S9dyQTbpW/awbNpbFX267+QUxY7DDQlX6UjfDVuu9/uc2MzVoO2VxqGeP22zlblKe7fNslbeXSWFv2Nnh2lG7uuza9Ohm+Gv2LOD4iKmua+W8pb0u3mXx9uPPdxulnjeqp6jp+z6JKjjOO9+316+x3eLhBx5ldybw+3Q5Go0uwvJO9m4LrHUZp7GfULtRlPP1q/UhXdiqcgWSQtktq6OVyQ6QOUzQiCxqFQBKwMZoRgp4VgIwCnFksPKKAQCkAjRmEIqDZmEKYAoJTIZMQaIYWmNHCcRyNyW6Tr1eEZ5Mlh2XSWQVsANm0YMXQiYUZlspttt7t2/fI6K4v8/qNKY8JYtiy7TkZ9OQ/OPKnlG6Woy3hNVxlePdJ4eHuc74g612UmXaN4+tOjxXE0qTd7v86GX49qms3vm3dUq/NzPqa7opU7Bc+2w4tRfOOOz7d/z7mebLnVIqnD6bi1XFUxUx5sD28/t/UnVYZEm1Sznt0ql17748iqUgWLttHsCFsMWYdGK5FnQqkzUcSgY2PPb9wSYpwsjQHIWwDoaIAKdZMKdCECmZkQyFsKMBxhLGsJKKYpLImYUvH59ABSIZkSHSFQ0QwKaJEhksAschkAKYYtZCAWNf50FmCMzbbQyYrniqWLz1/MfuBiyFtGRZ8UnxMZKLBYPIfFZJg5hbIC02kIQnM8+e/n1AKMiYtjfE+WqW9317VfbBmNHUEkSySZm0QFhaAwHAlksABEhCGYQohAggUQhgMgohAloLcICGYQEIZlmn19GGBCBhaciIQciIL+wCBZJixIQA/QSFIQWmhWBEIKYCIJDCjAQgGAjCQzChWEhmVhIQxgIiEBRf/9k="/>
          <p:cNvSpPr>
            <a:spLocks noChangeAspect="1" noChangeArrowheads="1"/>
          </p:cNvSpPr>
          <p:nvPr/>
        </p:nvSpPr>
        <p:spPr bwMode="auto">
          <a:xfrm>
            <a:off x="2286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9732">
            <a:off x="4388663" y="3549572"/>
            <a:ext cx="979663" cy="985460"/>
          </a:xfrm>
          <a:prstGeom prst="rect">
            <a:avLst/>
          </a:prstGeom>
        </p:spPr>
      </p:pic>
      <p:sp>
        <p:nvSpPr>
          <p:cNvPr id="18" name="모서리가 둥근 사각형 설명선 17"/>
          <p:cNvSpPr/>
          <p:nvPr/>
        </p:nvSpPr>
        <p:spPr>
          <a:xfrm>
            <a:off x="2987824" y="2676851"/>
            <a:ext cx="2914171" cy="589763"/>
          </a:xfrm>
          <a:prstGeom prst="wedgeRoundRectCallout">
            <a:avLst>
              <a:gd name="adj1" fmla="val 6938"/>
              <a:gd name="adj2" fmla="val 1098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 수명은 겨우 </a:t>
            </a:r>
            <a:r>
              <a:rPr lang="en-US" altLang="ko-KR" dirty="0"/>
              <a:t>2 </a:t>
            </a:r>
            <a:r>
              <a:rPr lang="en-US" altLang="ko-KR" dirty="0" err="1">
                <a:latin typeface="Symbol" panose="05050102010706020507" pitchFamily="18" charset="2"/>
              </a:rPr>
              <a:t>m</a:t>
            </a:r>
            <a:r>
              <a:rPr lang="en-US" altLang="ko-KR" dirty="0" err="1"/>
              <a:t>s.</a:t>
            </a:r>
            <a:r>
              <a:rPr lang="en-US" altLang="ko-KR" dirty="0"/>
              <a:t> T_T</a:t>
            </a:r>
          </a:p>
          <a:p>
            <a:pPr algn="ctr"/>
            <a:r>
              <a:rPr lang="en-US" altLang="ko-KR" dirty="0"/>
              <a:t>My </a:t>
            </a:r>
            <a:r>
              <a:rPr lang="en-US" altLang="ko-KR" dirty="0" err="1"/>
              <a:t>lifet</a:t>
            </a:r>
            <a:r>
              <a:rPr lang="en-US" altLang="ko-KR" dirty="0"/>
              <a:t> time is 2 </a:t>
            </a:r>
            <a:r>
              <a:rPr lang="en-US" altLang="ko-KR" dirty="0" err="1">
                <a:latin typeface="Symbol" panose="05050102010706020507" pitchFamily="18" charset="2"/>
              </a:rPr>
              <a:t>m</a:t>
            </a:r>
            <a:r>
              <a:rPr lang="en-US" altLang="ko-KR" dirty="0" err="1"/>
              <a:t>s.</a:t>
            </a:r>
            <a:r>
              <a:rPr lang="en-US" altLang="ko-KR" dirty="0"/>
              <a:t> T_T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15"/>
          <a:stretch/>
        </p:blipFill>
        <p:spPr>
          <a:xfrm>
            <a:off x="5421334" y="3883507"/>
            <a:ext cx="3629923" cy="2351661"/>
          </a:xfrm>
          <a:prstGeom prst="rect">
            <a:avLst/>
          </a:prstGeom>
        </p:spPr>
      </p:pic>
      <p:sp>
        <p:nvSpPr>
          <p:cNvPr id="20" name="모서리가 둥근 사각형 설명선 19"/>
          <p:cNvSpPr/>
          <p:nvPr/>
        </p:nvSpPr>
        <p:spPr>
          <a:xfrm>
            <a:off x="6882326" y="3266614"/>
            <a:ext cx="1906059" cy="589763"/>
          </a:xfrm>
          <a:prstGeom prst="wedgeRoundRectCallout">
            <a:avLst>
              <a:gd name="adj1" fmla="val -11165"/>
              <a:gd name="adj2" fmla="val 1069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아냐</a:t>
            </a:r>
            <a:r>
              <a:rPr lang="en-US" altLang="ko-KR" dirty="0"/>
              <a:t>, </a:t>
            </a:r>
            <a:r>
              <a:rPr lang="ko-KR" altLang="en-US" dirty="0"/>
              <a:t>내가 보니 </a:t>
            </a:r>
            <a:endParaRPr lang="en-US" altLang="ko-KR" dirty="0"/>
          </a:p>
          <a:p>
            <a:pPr algn="ctr"/>
            <a:r>
              <a:rPr lang="en-US" altLang="ko-KR" dirty="0"/>
              <a:t>5.2 </a:t>
            </a:r>
            <a:r>
              <a:rPr lang="en-US" altLang="ko-KR" dirty="0" err="1">
                <a:latin typeface="Symbol" panose="05050102010706020507" pitchFamily="18" charset="2"/>
              </a:rPr>
              <a:t>m</a:t>
            </a:r>
            <a:r>
              <a:rPr lang="en-US" altLang="ko-KR" dirty="0" err="1"/>
              <a:t>s</a:t>
            </a:r>
            <a:r>
              <a:rPr lang="ko-KR" altLang="en-US" dirty="0"/>
              <a:t>인걸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5421334" y="2105025"/>
            <a:ext cx="2641718" cy="142338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5315288" y="2589466"/>
            <a:ext cx="1993016" cy="1097482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737881" y="3910514"/>
            <a:ext cx="3207317" cy="2185148"/>
            <a:chOff x="737881" y="3910514"/>
            <a:chExt cx="3207317" cy="2185148"/>
          </a:xfrm>
        </p:grpSpPr>
        <p:sp>
          <p:nvSpPr>
            <p:cNvPr id="13" name="모서리가 둥근 사각형 설명선 12"/>
            <p:cNvSpPr/>
            <p:nvPr/>
          </p:nvSpPr>
          <p:spPr>
            <a:xfrm>
              <a:off x="1972978" y="3910514"/>
              <a:ext cx="1972220" cy="1126282"/>
            </a:xfrm>
            <a:prstGeom prst="wedgeRoundRectCallout">
              <a:avLst>
                <a:gd name="adj1" fmla="val -48846"/>
                <a:gd name="adj2" fmla="val 8562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열심히 뛰면</a:t>
              </a:r>
              <a:endParaRPr lang="en-US" altLang="ko-KR" dirty="0"/>
            </a:p>
            <a:p>
              <a:pPr algn="ctr"/>
              <a:r>
                <a:rPr lang="ko-KR" altLang="en-US" dirty="0"/>
                <a:t>장수한대</a:t>
              </a:r>
              <a:r>
                <a:rPr lang="en-US" altLang="ko-KR" dirty="0"/>
                <a:t>..</a:t>
              </a:r>
              <a:endParaRPr lang="ko-KR" altLang="en-US" dirty="0"/>
            </a:p>
          </p:txBody>
        </p:sp>
        <p:pic>
          <p:nvPicPr>
            <p:cNvPr id="26" name="Picture 12" descr="C:\Users\황인각\AppData\Local\Microsoft\Windows\Temporary Internet Files\Content.IE5\G5R87TNN\MC900419158[1]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7881" y="4489112"/>
              <a:ext cx="984250" cy="1606550"/>
            </a:xfrm>
            <a:prstGeom prst="rect">
              <a:avLst/>
            </a:prstGeom>
            <a:noFill/>
          </p:spPr>
        </p:pic>
      </p:grpSp>
      <p:sp>
        <p:nvSpPr>
          <p:cNvPr id="23" name="직사각형 22"/>
          <p:cNvSpPr/>
          <p:nvPr/>
        </p:nvSpPr>
        <p:spPr>
          <a:xfrm>
            <a:off x="1972978" y="5415372"/>
            <a:ext cx="3342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If running hard, people will live longer time.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7000696" y="2816716"/>
            <a:ext cx="18889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No, it is 5.2</a:t>
            </a:r>
            <a:r>
              <a:rPr lang="en-US" altLang="ko-KR" dirty="0">
                <a:latin typeface="Symbol" panose="05050102010706020507" pitchFamily="18" charset="2"/>
              </a:rPr>
              <a:t> </a:t>
            </a:r>
            <a:r>
              <a:rPr lang="en-US" altLang="ko-KR" dirty="0" err="1">
                <a:latin typeface="Symbol" panose="05050102010706020507" pitchFamily="18" charset="2"/>
              </a:rPr>
              <a:t>m</a:t>
            </a:r>
            <a:r>
              <a:rPr lang="en-US" altLang="ko-KR" dirty="0" err="1"/>
              <a:t>s.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117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animBg="1"/>
      <p:bldP spid="20" grpId="0" animBg="1"/>
      <p:bldP spid="23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Space Travel Animated Wallpaper 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7664" y="7938"/>
            <a:ext cx="10313244" cy="629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82550"/>
            <a:ext cx="8229600" cy="811213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Time goes slowly </a:t>
            </a:r>
            <a:r>
              <a:rPr lang="ko-KR" altLang="en-US" sz="3200" dirty="0">
                <a:solidFill>
                  <a:schemeClr val="bg1"/>
                </a:solidFill>
              </a:rPr>
              <a:t>천천히 흐르는 시간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16215" y="1237402"/>
            <a:ext cx="712942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Q. Is it possible to travel star 10,000 </a:t>
            </a:r>
            <a:r>
              <a:rPr lang="en-US" altLang="ko-KR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yr</a:t>
            </a: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away from here before you die ?</a:t>
            </a:r>
          </a:p>
          <a:p>
            <a:r>
              <a:rPr lang="ko-KR" altLang="en-US" sz="24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늙어죽기</a:t>
            </a:r>
            <a:r>
              <a:rPr lang="ko-KR" alt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전에 </a:t>
            </a: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ko-KR" alt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만 광년 떨어진 별로 여행하는 것이 가능할까</a:t>
            </a:r>
            <a:r>
              <a:rPr lang="en-US" altLang="ko-KR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4" name="AutoShape 4" descr="data:image/jpeg;base64,/9j/4AAQSkZJRgABAQAAAQABAAD/2wCEAAkGBhQSEBQUEhQUFBUVFBQUFBUUFRQUFBQUFRcWFBQXFRYXHCYeFxkjGRQUHy8gJCcpLCwsFR4xNTAqNSYrLCkBCQoKDgwOGg8PGiwkHCQsKSwsKSwsLCwsKSwsLCksLCwpKSwsKSwpLCwsLCwsLCwpLCwsLCkpLCwsKSwsLCwsLP/AABEIALEBHQMBIgACEQEDEQH/xAAbAAACAwEBAQAAAAAAAAAAAAABAgADBAUGB//EADYQAAICAQIEBAUDAQgDAAAAAAABAhEhAzEEEkFRBWFxgRMikcHwBqGx0QcUIzJCUuHxFhdi/8QAGQEAAwEBAQAAAAAAAAAAAAAAAQIDAAQF/8QAIxEBAQACAgICAgMBAAAAAAAAAAECEQMhEjETQQRRFCLhI//aAAwDAQACEQMRAD8A+IJBSIFDl2CCGiJGBEi6Gi3FyrCaTfRN3X8P6FaRYmNCUYxLoREgWx1HhXhbdl6FJEsqMxR3EnIHRNqmgSRfyAemG4j5MzRFEu5MkWk8usLd/sLo3kCiWPh3VsiH1NQpom6qhFA+C79Q0W6cqNINrJOIrRo1pJuylk7DylccCDyFYtNCtiMditCU8AZAUMX23IYVjyVyiPL8+whqEIBoZkSFOQhJIDZhQko06eCEAKBANLVbSTbaSpJ9FbdL3bfuEDqIUhuUlDaT2EUu/wDP0CoBUR4xDIFocoVEdRGWmx5CXI0EWQ0ytQZq0YKn3/M39PqUk2jldF+EOtDF/t16Z9MlkJ5yWQ0mx8ZErlpm5Axh3Nz4Qr1NIp4lmcrC9LJJaf53OhocFz7W5XtWK/qWcR4fJRtrbfa8+W/Q3x3W2+Wb05nQRou1IC/Dp01Vbp2mT0rKX4WBEWak+xVJmozavUjmv5+4Fp3+YH1puTbk22928tiPBKqSq5w6/wDfTf6lbLGVtCVSA0RxCEUxaBQ1EozbLQCxrpVC0DQ7CQg8hGAYWQo8qr+RQHgMiIG8AEABIZmhMIIjIojRSLoIrSHQ8Tq3TgXwhRn0y+DK4pZG5L6G3T4ZNWW8BBPH8ndjwOm4qTfZJJpFsMNuLl5vB598JbxjZZf3NfBcLmnhPueh1fB4LTUou7dV1/Njnz4CUHn2LTi1dub+TM5qOXxjuWMCwxhpd8/Uv4nQopgu4fVVl/q6Hh/HR03zqKtbN5STxt3Orx9a2jahHmUVzu6ddG/LJ5lxadf9HpvC9GPwG3P5pRSrNK3TXd4ryyWwvluOPnxmFmf28lPh0UcTo1J55vPOfqdfieEpu8ZwYdXQV+X5/wAHLljp6GHJvtzqElE6HD8DKc1GEXJvCSTbb8kslerw1XZPxq/yTenPkhGrNE0JJErFpkocMFUkX6iXS/fJXROxWUnJ1rAVEv1OHlFK9nbjTUl57PD2tehFGwaa5KGhaL3ERm0Mqt5IwjOKxn13x+fcUdqmhGWyQjQKeVXJCFjlivO9l/JWIpEC0QjRmAhCAFfEsiVot0pU08OneVa90ViGRoxHojdv+nQeKGTtWaEDbHQSVvHsZtGBe2+pXFz53tr4eaT8jf8AH5mqf4jixZo0ZZL45Ofkw329/wCAOLSjJ298dPytvQ0eO8BySXM/8y5orbc834Lr1l+np+UdzioS1IpyeWnXp9jvx7m3g8mFw5d76ea4nhG+aSVxju1mrwr9zm6sf2O7qcPSaOVLSfN5EMo9PizTg5q1zLvfmu38nR1eJSl8vypKkvuc7njF2WfF5twzLUDPHyuzasHLfHVXi13X0JHhru3m+uc72VS10mPo6nM7S3whdyj3IRaThK02q2adNP8Aqcni55r8yel1/DmoW2l+ZPN8Xp5ZHPc6V/HzmV2xUCTLeUEqfkQrvlZpwEUDRqQFihLFJelvDcI5vlXm80umd/JCvSSSHU3X5YjsPRN3avlKZo1VaFXDttJK28IFhpWOg09y34YHJ1Vuruul96J6V2pewjHYkgHiloA7FYisCgDMABFP/sUgUzMuRZASBZEpEatiOgctNqWGuj7/AG/4LIFEq1aOntVv9s9fY0aisr0NRV2C5ZKRzX2leXoX8Lp2ytaeaOp4fwN5fQtx47qPJnMY6PhXBZ2s9kuP0tOCjOMeddL6NeXU4X+WEKUflw6w5Xbt5vyK+OfxFzX8zw0tz0ZPGajweX/rlN+nT8Q0NPVSejlvDWzvdtVvseb4zRcHd0a9KU9GSdusPyfYzeL8Zzu9n2WwmXpXhxyxy1O45Gtp56dy/QSknfbczak1Q3Cz5Xj67nP9vRyl8S8RovZN1v70jocHwMklJ+y819y3T0k1fY9R4V4Xp6mlbcU1dNvr1x5FMMO9uPn/ACPDHt5vTnJtdaTbs4/Haa6+TPWcfoxhD5e9X126nmfEdPNX0J8kP+Nn5XccfV068jPDTbeF5/TLNc0Z6yctj1sb0RxwUyjRpeo076167quvkUSQlVhYPJaJymvh4Q5HcmpWqVWmnfNbu106O87AkDKqYb+QNddkXS06fdd+5Xrat/Q2gnvpjbEkh5bkcRFmdkhKKvmjeHWap9H59cDSiVajFvSs7VuIGhkAmqVijMCjYBhRoxsOtFJtJ2ujqr9hDC0QLkiiBbEpjUcliiXwhgo02aeZUPEsmjhZZy167mrQp7b+ZzYs18M8lMUM506Olp5OvwUJWlWPTdmPhuB5uWmltjZ13OzPjY6WFUsb759D0eLHU3Xlc2e+se65/Fa7vfYX+80st4KeN8Qi3arzrGTm63EO/UGWejY8VynbsrxPFPP2M+rxN9jkz4lg0uI/cneTauPBJ2u1ZZLdHUfLy26u689r+hX8Jdwwmk8ZFh73HZ0OLjCNbujTw3inKnHo7z1OAtTr5g+O0yvnXNeCZe3f1+K51ynH4qLdp9Fb8l0f7omjxHK8+qM3Fa9zb+1P6dCeWW52bi4/G6imcRNRUX3Zn1JtELXZCTQktI18iaxZv4Twzmr+DTG5emvLMZuuRp8O2MtGuh67S8Eb0bjDrl1uvIx6XgUmnh+T7V3KXgrn/l43fbgOqMmrHJ6CfgrSvvs+/ocnjNLle9iZYWe1+PlxyvTnPTIWzRnlqEb0652XXmZJFs3ZXRHKr4zRKAWtUVtCqSgIxmBgNC2QhBTNfCRi5pTk4xe8kuZpelqySkunvm8lSCmPKjpbFl8ZGaLHUh5SWNWnI2cLp21mvsc7Tkuvt6/lnQ1I8lJTjK4xlcXhcyvldpZWz9C2H7Qzn02R4rl621s84JLxC6OXOZIsr8lR+Ke2vW1cspesUzkSItyPMVktQ0QjDltTfNzNcrVfLind1bzjyMMmNBgmQ3Hp0vjYKfiZszy1SKY/ltOYabJza3VPfOMYr+Q6M7M7nbvcvjHF9fLywNKSzUPKech1FeSicshlqpL69fpgW1piv0tn+xV8KyuOtt+x2eBUP9SdtVjv3Fx7pc7cO2Ph9C2kj0MuCnHTjlpJ3yp3n/dXp1KNLgOVybWKdY8sYteRzuJ8Rle/Sty+Osfbjyt5b/V7TgPE+TmWq04ON1eXy1Ta6bFXjv6mioL4Hyu258u7VJt/yeOh4i1vnbF9O1nM4jXdu7KZc+p0jh+BjlnvL/Ho9H9UZUWouN204pN9/T2OL4nFSlJqqv8A07HLWv2D8ZnLly3Kar0sPxpx3ePR5aDabSfyrml5RtLPu19TFOZZrTszyIZV24T9kkxWN+eYsiS8KKxlQgDwU6ae/rlCMdIVoAlYBmhQGWoIOXCfTb+L/kNhIaLGixFIKkGFsabRu8K8N1NaXLpRcn12UV5yk8JepzdFW8ul1Z1v/IpRh8PS+SC6Rw2+7fVlZklcXpeG/s+TSevxmjpv/bBS1Wvf5V9Gzf8A+qlNf4PHaUpbKOppz07b805HhV4xqWnzO0dLgP1rxGk1UsXs8j+UT8af9Q/pHiuBkv7zotRv5Zr5tKfWlOP8OmcaU76JeXQ+n+D/ANpM+I/w+Ihp6mnJcs9OUU4TT3cr3f8AB5v9ffo+PCTjrcO3LhdV/K3l6U93pyfXGU+q9A96D7eUiiSeSt6gvN5g2Mh3PG3uBTBq6tvCpYpZ+/19yqwWmkaFqF2nrGOMh4SDMi5YtqnYlW6F0Fb3ou5Oo/tL0r0I/MrO3wXFq/m6bHHXfzHhfQE6JyYzP29FxHiUnFO8Xn1qsHH4iWbT9w6kHCGVl9GundX/ACYNXWspbr2jxcUnpJa+TPrazk22233btsk0VNkbXbjjD6VLL/GPqayrCM0p7bY8t+ue5IatdF1w8rOPuLs/j9mepfQSVAchWxbTyAdLhPEOGiuWfDc66z+Nqx1PVcr5F7xfucyhWKeN3jXh0dKcXpSc9LUjz6cpKpctuLjNLHNGSadYeHi6OcXamq3GKe0br3dspYtPEG1YOLae6/YWxWwMDYozYKAcyGTK7GTMGhCmLZAgsUgplaYyYdlsWqQzkUplljSksaeF4twdpn0vwDj48ZwOvws3mcG9O91q6a59OvdV6SZ8rs736P416fE6b/8ApfQeUmUcXmGbBxElzyrbmlXpeCtzBsdGcgKQvxHTWM+S9dyQTbpW/awbNpbFX267+QUxY7DDQlX6UjfDVuu9/uc2MzVoO2VxqGeP22zlblKe7fNslbeXSWFv2Nnh2lG7uuza9Ohm+Gv2LOD4iKmua+W8pb0u3mXx9uPPdxulnjeqp6jp+z6JKjjOO9+316+x3eLhBx5ldybw+3Q5Go0uwvJO9m4LrHUZp7GfULtRlPP1q/UhXdiqcgWSQtktq6OVyQ6QOUzQiCxqFQBKwMZoRgp4VgIwCnFksPKKAQCkAjRmEIqDZmEKYAoJTIZMQaIYWmNHCcRyNyW6Tr1eEZ5Mlh2XSWQVsANm0YMXQiYUZlspttt7t2/fI6K4v8/qNKY8JYtiy7TkZ9OQ/OPKnlG6Woy3hNVxlePdJ4eHuc74g612UmXaN4+tOjxXE0qTd7v86GX49qms3vm3dUq/NzPqa7opU7Bc+2w4tRfOOOz7d/z7mebLnVIqnD6bi1XFUxUx5sD28/t/UnVYZEm1Sznt0ql17748iqUgWLttHsCFsMWYdGK5FnQqkzUcSgY2PPb9wSYpwsjQHIWwDoaIAKdZMKdCECmZkQyFsKMBxhLGsJKKYpLImYUvH59ABSIZkSHSFQ0QwKaJEhksAschkAKYYtZCAWNf50FmCMzbbQyYrniqWLz1/MfuBiyFtGRZ8UnxMZKLBYPIfFZJg5hbIC02kIQnM8+e/n1AKMiYtjfE+WqW9317VfbBmNHUEkSySZm0QFhaAwHAlksABEhCGYQohAggUQhgMgohAloLcICGYQEIZlmn19GGBCBhaciIQciIL+wCBZJixIQA/QSFIQWmhWBEIKYCIJDCjAQgGAjCQzChWEhmVhIQxgIiEBRf/9k="/>
          <p:cNvSpPr>
            <a:spLocks noChangeAspect="1" noChangeArrowheads="1"/>
          </p:cNvSpPr>
          <p:nvPr/>
        </p:nvSpPr>
        <p:spPr bwMode="auto">
          <a:xfrm>
            <a:off x="76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jpeg;base64,/9j/4AAQSkZJRgABAQAAAQABAAD/2wCEAAkGBhQSEBQUEhQUFBUVFBQUFBUUFRQUFBQUFRcWFBQXFRYXHCYeFxkjGRQUHy8gJCcpLCwsFR4xNTAqNSYrLCkBCQoKDgwOGg8PGiwkHCQsKSwsKSwsLCwsKSwsLCksLCwpKSwsKSwpLCwsLCwsLCwpLCwsLCkpLCwsKSwsLCwsLP/AABEIALEBHQMBIgACEQEDEQH/xAAbAAACAwEBAQAAAAAAAAAAAAABAgADBAUGB//EADYQAAICAQIEBAUDAQgDAAAAAAABAhEhAzEEEkFRBWFxgRMikcHwBqGx0QcUIzJCUuHxFhdi/8QAGQEAAwEBAQAAAAAAAAAAAAAAAQIDAAQF/8QAIxEBAQACAgICAgMBAAAAAAAAAAECEQMhEjETQQRRFCLhI//aAAwDAQACEQMRAD8A+IJBSIFDl2CCGiJGBEi6Gi3FyrCaTfRN3X8P6FaRYmNCUYxLoREgWx1HhXhbdl6FJEsqMxR3EnIHRNqmgSRfyAemG4j5MzRFEu5MkWk8usLd/sLo3kCiWPh3VsiH1NQpom6qhFA+C79Q0W6cqNINrJOIrRo1pJuylk7DylccCDyFYtNCtiMditCU8AZAUMX23IYVjyVyiPL8+whqEIBoZkSFOQhJIDZhQko06eCEAKBANLVbSTbaSpJ9FbdL3bfuEDqIUhuUlDaT2EUu/wDP0CoBUR4xDIFocoVEdRGWmx5CXI0EWQ0ytQZq0YKn3/M39PqUk2jldF+EOtDF/t16Z9MlkJ5yWQ0mx8ZErlpm5Axh3Nz4Qr1NIp4lmcrC9LJJaf53OhocFz7W5XtWK/qWcR4fJRtrbfa8+W/Q3x3W2+Wb05nQRou1IC/Dp01Vbp2mT0rKX4WBEWak+xVJmozavUjmv5+4Fp3+YH1puTbk22928tiPBKqSq5w6/wDfTf6lbLGVtCVSA0RxCEUxaBQ1EozbLQCxrpVC0DQ7CQg8hGAYWQo8qr+RQHgMiIG8AEABIZmhMIIjIojRSLoIrSHQ8Tq3TgXwhRn0y+DK4pZG5L6G3T4ZNWW8BBPH8ndjwOm4qTfZJJpFsMNuLl5vB598JbxjZZf3NfBcLmnhPueh1fB4LTUou7dV1/Njnz4CUHn2LTi1dub+TM5qOXxjuWMCwxhpd8/Uv4nQopgu4fVVl/q6Hh/HR03zqKtbN5STxt3Orx9a2jahHmUVzu6ddG/LJ5lxadf9HpvC9GPwG3P5pRSrNK3TXd4ryyWwvluOPnxmFmf28lPh0UcTo1J55vPOfqdfieEpu8ZwYdXQV+X5/wAHLljp6GHJvtzqElE6HD8DKc1GEXJvCSTbb8kslerw1XZPxq/yTenPkhGrNE0JJErFpkocMFUkX6iXS/fJXROxWUnJ1rAVEv1OHlFK9nbjTUl57PD2tehFGwaa5KGhaL3ERm0Mqt5IwjOKxn13x+fcUdqmhGWyQjQKeVXJCFjlivO9l/JWIpEC0QjRmAhCAFfEsiVot0pU08OneVa90ViGRoxHojdv+nQeKGTtWaEDbHQSVvHsZtGBe2+pXFz53tr4eaT8jf8AH5mqf4jixZo0ZZL45Ofkw329/wCAOLSjJ298dPytvQ0eO8BySXM/8y5orbc834Lr1l+np+UdzioS1IpyeWnXp9jvx7m3g8mFw5d76ea4nhG+aSVxju1mrwr9zm6sf2O7qcPSaOVLSfN5EMo9PizTg5q1zLvfmu38nR1eJSl8vypKkvuc7njF2WfF5twzLUDPHyuzasHLfHVXi13X0JHhru3m+uc72VS10mPo6nM7S3whdyj3IRaThK02q2adNP8Aqcni55r8yel1/DmoW2l+ZPN8Xp5ZHPc6V/HzmV2xUCTLeUEqfkQrvlZpwEUDRqQFihLFJelvDcI5vlXm80umd/JCvSSSHU3X5YjsPRN3avlKZo1VaFXDttJK28IFhpWOg09y34YHJ1Vuruul96J6V2pewjHYkgHiloA7FYisCgDMABFP/sUgUzMuRZASBZEpEatiOgctNqWGuj7/AG/4LIFEq1aOntVv9s9fY0aisr0NRV2C5ZKRzX2leXoX8Lp2ytaeaOp4fwN5fQtx47qPJnMY6PhXBZ2s9kuP0tOCjOMeddL6NeXU4X+WEKUflw6w5Xbt5vyK+OfxFzX8zw0tz0ZPGajweX/rlN+nT8Q0NPVSejlvDWzvdtVvseb4zRcHd0a9KU9GSdusPyfYzeL8Zzu9n2WwmXpXhxyxy1O45Gtp56dy/QSknfbczak1Q3Cz5Xj67nP9vRyl8S8RovZN1v70jocHwMklJ+y819y3T0k1fY9R4V4Xp6mlbcU1dNvr1x5FMMO9uPn/ACPDHt5vTnJtdaTbs4/Haa6+TPWcfoxhD5e9X126nmfEdPNX0J8kP+Nn5XccfV068jPDTbeF5/TLNc0Z6yctj1sb0RxwUyjRpeo076167quvkUSQlVhYPJaJymvh4Q5HcmpWqVWmnfNbu106O87AkDKqYb+QNddkXS06fdd+5Xrat/Q2gnvpjbEkh5bkcRFmdkhKKvmjeHWap9H59cDSiVajFvSs7VuIGhkAmqVijMCjYBhRoxsOtFJtJ2ujqr9hDC0QLkiiBbEpjUcliiXwhgo02aeZUPEsmjhZZy167mrQp7b+ZzYs18M8lMUM506Olp5OvwUJWlWPTdmPhuB5uWmltjZ13OzPjY6WFUsb759D0eLHU3Xlc2e+se65/Fa7vfYX+80st4KeN8Qi3arzrGTm63EO/UGWejY8VynbsrxPFPP2M+rxN9jkz4lg0uI/cneTauPBJ2u1ZZLdHUfLy26u689r+hX8Jdwwmk8ZFh73HZ0OLjCNbujTw3inKnHo7z1OAtTr5g+O0yvnXNeCZe3f1+K51ynH4qLdp9Fb8l0f7omjxHK8+qM3Fa9zb+1P6dCeWW52bi4/G6imcRNRUX3Zn1JtELXZCTQktI18iaxZv4Twzmr+DTG5emvLMZuuRp8O2MtGuh67S8Eb0bjDrl1uvIx6XgUmnh+T7V3KXgrn/l43fbgOqMmrHJ6CfgrSvvs+/ocnjNLle9iZYWe1+PlxyvTnPTIWzRnlqEb0652XXmZJFs3ZXRHKr4zRKAWtUVtCqSgIxmBgNC2QhBTNfCRi5pTk4xe8kuZpelqySkunvm8lSCmPKjpbFl8ZGaLHUh5SWNWnI2cLp21mvsc7Tkuvt6/lnQ1I8lJTjK4xlcXhcyvldpZWz9C2H7Qzn02R4rl621s84JLxC6OXOZIsr8lR+Ke2vW1cspesUzkSItyPMVktQ0QjDltTfNzNcrVfLind1bzjyMMmNBgmQ3Hp0vjYKfiZszy1SKY/ltOYabJza3VPfOMYr+Q6M7M7nbvcvjHF9fLywNKSzUPKech1FeSicshlqpL69fpgW1piv0tn+xV8KyuOtt+x2eBUP9SdtVjv3Fx7pc7cO2Ph9C2kj0MuCnHTjlpJ3yp3n/dXp1KNLgOVybWKdY8sYteRzuJ8Rle/Sty+Osfbjyt5b/V7TgPE+TmWq04ON1eXy1Ta6bFXjv6mioL4Hyu258u7VJt/yeOh4i1vnbF9O1nM4jXdu7KZc+p0jh+BjlnvL/Ho9H9UZUWouN204pN9/T2OL4nFSlJqqv8A07HLWv2D8ZnLly3Kar0sPxpx3ePR5aDabSfyrml5RtLPu19TFOZZrTszyIZV24T9kkxWN+eYsiS8KKxlQgDwU6ae/rlCMdIVoAlYBmhQGWoIOXCfTb+L/kNhIaLGixFIKkGFsabRu8K8N1NaXLpRcn12UV5yk8JepzdFW8ul1Z1v/IpRh8PS+SC6Rw2+7fVlZklcXpeG/s+TSevxmjpv/bBS1Wvf5V9Gzf8A+qlNf4PHaUpbKOppz07b805HhV4xqWnzO0dLgP1rxGk1UsXs8j+UT8af9Q/pHiuBkv7zotRv5Zr5tKfWlOP8OmcaU76JeXQ+n+D/ANpM+I/w+Ihp6mnJcs9OUU4TT3cr3f8AB5v9ffo+PCTjrcO3LhdV/K3l6U93pyfXGU+q9A96D7eUiiSeSt6gvN5g2Mh3PG3uBTBq6tvCpYpZ+/19yqwWmkaFqF2nrGOMh4SDMi5YtqnYlW6F0Fb3ou5Oo/tL0r0I/MrO3wXFq/m6bHHXfzHhfQE6JyYzP29FxHiUnFO8Xn1qsHH4iWbT9w6kHCGVl9GundX/ACYNXWspbr2jxcUnpJa+TPrazk22233btsk0VNkbXbjjD6VLL/GPqayrCM0p7bY8t+ue5IatdF1w8rOPuLs/j9mepfQSVAchWxbTyAdLhPEOGiuWfDc66z+Nqx1PVcr5F7xfucyhWKeN3jXh0dKcXpSc9LUjz6cpKpctuLjNLHNGSadYeHi6OcXamq3GKe0br3dspYtPEG1YOLae6/YWxWwMDYozYKAcyGTK7GTMGhCmLZAgsUgplaYyYdlsWqQzkUplljSksaeF4twdpn0vwDj48ZwOvws3mcG9O91q6a59OvdV6SZ8rs736P416fE6b/8ApfQeUmUcXmGbBxElzyrbmlXpeCtzBsdGcgKQvxHTWM+S9dyQTbpW/awbNpbFX267+QUxY7DDQlX6UjfDVuu9/uc2MzVoO2VxqGeP22zlblKe7fNslbeXSWFv2Nnh2lG7uuza9Ohm+Gv2LOD4iKmua+W8pb0u3mXx9uPPdxulnjeqp6jp+z6JKjjOO9+316+x3eLhBx5ldybw+3Q5Go0uwvJO9m4LrHUZp7GfULtRlPP1q/UhXdiqcgWSQtktq6OVyQ6QOUzQiCxqFQBKwMZoRgp4VgIwCnFksPKKAQCkAjRmEIqDZmEKYAoJTIZMQaIYWmNHCcRyNyW6Tr1eEZ5Mlh2XSWQVsANm0YMXQiYUZlspttt7t2/fI6K4v8/qNKY8JYtiy7TkZ9OQ/OPKnlG6Woy3hNVxlePdJ4eHuc74g612UmXaN4+tOjxXE0qTd7v86GX49qms3vm3dUq/NzPqa7opU7Bc+2w4tRfOOOz7d/z7mebLnVIqnD6bi1XFUxUx5sD28/t/UnVYZEm1Sznt0ql17748iqUgWLttHsCFsMWYdGK5FnQqkzUcSgY2PPb9wSYpwsjQHIWwDoaIAKdZMKdCECmZkQyFsKMBxhLGsJKKYpLImYUvH59ABSIZkSHSFQ0QwKaJEhksAschkAKYYtZCAWNf50FmCMzbbQyYrniqWLz1/MfuBiyFtGRZ8UnxMZKLBYPIfFZJg5hbIC02kIQnM8+e/n1AKMiYtjfE+WqW9317VfbBmNHUEkSySZm0QFhaAwHAlksABEhCGYQohAggUQhgMgohAloLcICGYQEIZlmn19GGBCBhaciIQciIL+wCBZJixIQA/QSFIQWmhWBEIKYCIJDCjAQgGAjCQzChWEhmVhIQxgIiEBRf/9k="/>
          <p:cNvSpPr>
            <a:spLocks noChangeAspect="1" noChangeArrowheads="1"/>
          </p:cNvSpPr>
          <p:nvPr/>
        </p:nvSpPr>
        <p:spPr bwMode="auto">
          <a:xfrm>
            <a:off x="2286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36" name="Picture 12" descr="Wallpaper Free Downloads Iphone Excor Rocket Space Travel Images Wallpap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96295"/>
            <a:ext cx="1872208" cy="159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모서리가 둥근 사각형 설명선 19"/>
          <p:cNvSpPr/>
          <p:nvPr/>
        </p:nvSpPr>
        <p:spPr>
          <a:xfrm>
            <a:off x="3995936" y="2807062"/>
            <a:ext cx="2634450" cy="648072"/>
          </a:xfrm>
          <a:prstGeom prst="wedgeRoundRectCallout">
            <a:avLst>
              <a:gd name="adj1" fmla="val -49951"/>
              <a:gd name="adj2" fmla="val 829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Is it true that we can go there?</a:t>
            </a:r>
          </a:p>
          <a:p>
            <a:pPr algn="ctr"/>
            <a:r>
              <a:rPr lang="ko-KR" altLang="en-US" sz="1400" dirty="0"/>
              <a:t>진짜 갈 수 있는 것 맞아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202625" y="4814829"/>
            <a:ext cx="2513391" cy="648072"/>
          </a:xfrm>
          <a:prstGeom prst="wedgeRoundRectCallout">
            <a:avLst>
              <a:gd name="adj1" fmla="val -69930"/>
              <a:gd name="adj2" fmla="val 295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Your time is getting slower !!</a:t>
            </a:r>
          </a:p>
          <a:p>
            <a:pPr algn="ctr"/>
            <a:r>
              <a:rPr lang="ko-KR" altLang="en-US" sz="1400" dirty="0"/>
              <a:t>네 시간이 느려졌어</a:t>
            </a:r>
            <a:r>
              <a:rPr lang="en-US" altLang="ko-KR" sz="1400" dirty="0"/>
              <a:t>!!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3424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data:image/jpeg;base64,/9j/4AAQSkZJRgABAQAAAQABAAD/2wCEAAkGBhQSEBQUEhQUFBUVFBQUFBUUFRQUFBQUFRcWFBQXFRYXHCYeFxkjGRQUHy8gJCcpLCwsFR4xNTAqNSYrLCkBCQoKDgwOGg8PGiwkHCQsKSwsKSwsLCwsKSwsLCksLCwpKSwsKSwpLCwsLCwsLCwpLCwsLCkpLCwsKSwsLCwsLP/AABEIALEBHQMBIgACEQEDEQH/xAAbAAACAwEBAQAAAAAAAAAAAAABAgADBAUGB//EADYQAAICAQIEBAUDAQgDAAAAAAABAhEhAzEEEkFRBWFxgRMikcHwBqGx0QcUIzJCUuHxFhdi/8QAGQEAAwEBAQAAAAAAAAAAAAAAAQIDAAQF/8QAIxEBAQACAgICAgMBAAAAAAAAAAECEQMhEjETQQRRFCLhI//aAAwDAQACEQMRAD8A+IJBSIFDl2CCGiJGBEi6Gi3FyrCaTfRN3X8P6FaRYmNCUYxLoREgWx1HhXhbdl6FJEsqMxR3EnIHRNqmgSRfyAemG4j5MzRFEu5MkWk8usLd/sLo3kCiWPh3VsiH1NQpom6qhFA+C79Q0W6cqNINrJOIrRo1pJuylk7DylccCDyFYtNCtiMditCU8AZAUMX23IYVjyVyiPL8+whqEIBoZkSFOQhJIDZhQko06eCEAKBANLVbSTbaSpJ9FbdL3bfuEDqIUhuUlDaT2EUu/wDP0CoBUR4xDIFocoVEdRGWmx5CXI0EWQ0ytQZq0YKn3/M39PqUk2jldF+EOtDF/t16Z9MlkJ5yWQ0mx8ZErlpm5Axh3Nz4Qr1NIp4lmcrC9LJJaf53OhocFz7W5XtWK/qWcR4fJRtrbfa8+W/Q3x3W2+Wb05nQRou1IC/Dp01Vbp2mT0rKX4WBEWak+xVJmozavUjmv5+4Fp3+YH1puTbk22928tiPBKqSq5w6/wDfTf6lbLGVtCVSA0RxCEUxaBQ1EozbLQCxrpVC0DQ7CQg8hGAYWQo8qr+RQHgMiIG8AEABIZmhMIIjIojRSLoIrSHQ8Tq3TgXwhRn0y+DK4pZG5L6G3T4ZNWW8BBPH8ndjwOm4qTfZJJpFsMNuLl5vB598JbxjZZf3NfBcLmnhPueh1fB4LTUou7dV1/Njnz4CUHn2LTi1dub+TM5qOXxjuWMCwxhpd8/Uv4nQopgu4fVVl/q6Hh/HR03zqKtbN5STxt3Orx9a2jahHmUVzu6ddG/LJ5lxadf9HpvC9GPwG3P5pRSrNK3TXd4ryyWwvluOPnxmFmf28lPh0UcTo1J55vPOfqdfieEpu8ZwYdXQV+X5/wAHLljp6GHJvtzqElE6HD8DKc1GEXJvCSTbb8kslerw1XZPxq/yTenPkhGrNE0JJErFpkocMFUkX6iXS/fJXROxWUnJ1rAVEv1OHlFK9nbjTUl57PD2tehFGwaa5KGhaL3ERm0Mqt5IwjOKxn13x+fcUdqmhGWyQjQKeVXJCFjlivO9l/JWIpEC0QjRmAhCAFfEsiVot0pU08OneVa90ViGRoxHojdv+nQeKGTtWaEDbHQSVvHsZtGBe2+pXFz53tr4eaT8jf8AH5mqf4jixZo0ZZL45Ofkw329/wCAOLSjJ298dPytvQ0eO8BySXM/8y5orbc834Lr1l+np+UdzioS1IpyeWnXp9jvx7m3g8mFw5d76ea4nhG+aSVxju1mrwr9zm6sf2O7qcPSaOVLSfN5EMo9PizTg5q1zLvfmu38nR1eJSl8vypKkvuc7njF2WfF5twzLUDPHyuzasHLfHVXi13X0JHhru3m+uc72VS10mPo6nM7S3whdyj3IRaThK02q2adNP8Aqcni55r8yel1/DmoW2l+ZPN8Xp5ZHPc6V/HzmV2xUCTLeUEqfkQrvlZpwEUDRqQFihLFJelvDcI5vlXm80umd/JCvSSSHU3X5YjsPRN3avlKZo1VaFXDttJK28IFhpWOg09y34YHJ1Vuruul96J6V2pewjHYkgHiloA7FYisCgDMABFP/sUgUzMuRZASBZEpEatiOgctNqWGuj7/AG/4LIFEq1aOntVv9s9fY0aisr0NRV2C5ZKRzX2leXoX8Lp2ytaeaOp4fwN5fQtx47qPJnMY6PhXBZ2s9kuP0tOCjOMeddL6NeXU4X+WEKUflw6w5Xbt5vyK+OfxFzX8zw0tz0ZPGajweX/rlN+nT8Q0NPVSejlvDWzvdtVvseb4zRcHd0a9KU9GSdusPyfYzeL8Zzu9n2WwmXpXhxyxy1O45Gtp56dy/QSknfbczak1Q3Cz5Xj67nP9vRyl8S8RovZN1v70jocHwMklJ+y819y3T0k1fY9R4V4Xp6mlbcU1dNvr1x5FMMO9uPn/ACPDHt5vTnJtdaTbs4/Haa6+TPWcfoxhD5e9X126nmfEdPNX0J8kP+Nn5XccfV068jPDTbeF5/TLNc0Z6yctj1sb0RxwUyjRpeo076167quvkUSQlVhYPJaJymvh4Q5HcmpWqVWmnfNbu106O87AkDKqYb+QNddkXS06fdd+5Xrat/Q2gnvpjbEkh5bkcRFmdkhKKvmjeHWap9H59cDSiVajFvSs7VuIGhkAmqVijMCjYBhRoxsOtFJtJ2ujqr9hDC0QLkiiBbEpjUcliiXwhgo02aeZUPEsmjhZZy167mrQp7b+ZzYs18M8lMUM506Olp5OvwUJWlWPTdmPhuB5uWmltjZ13OzPjY6WFUsb759D0eLHU3Xlc2e+se65/Fa7vfYX+80st4KeN8Qi3arzrGTm63EO/UGWejY8VynbsrxPFPP2M+rxN9jkz4lg0uI/cneTauPBJ2u1ZZLdHUfLy26u689r+hX8Jdwwmk8ZFh73HZ0OLjCNbujTw3inKnHo7z1OAtTr5g+O0yvnXNeCZe3f1+K51ynH4qLdp9Fb8l0f7omjxHK8+qM3Fa9zb+1P6dCeWW52bi4/G6imcRNRUX3Zn1JtELXZCTQktI18iaxZv4Twzmr+DTG5emvLMZuuRp8O2MtGuh67S8Eb0bjDrl1uvIx6XgUmnh+T7V3KXgrn/l43fbgOqMmrHJ6CfgrSvvs+/ocnjNLle9iZYWe1+PlxyvTnPTIWzRnlqEb0652XXmZJFs3ZXRHKr4zRKAWtUVtCqSgIxmBgNC2QhBTNfCRi5pTk4xe8kuZpelqySkunvm8lSCmPKjpbFl8ZGaLHUh5SWNWnI2cLp21mvsc7Tkuvt6/lnQ1I8lJTjK4xlcXhcyvldpZWz9C2H7Qzn02R4rl621s84JLxC6OXOZIsr8lR+Ke2vW1cspesUzkSItyPMVktQ0QjDltTfNzNcrVfLind1bzjyMMmNBgmQ3Hp0vjYKfiZszy1SKY/ltOYabJza3VPfOMYr+Q6M7M7nbvcvjHF9fLywNKSzUPKech1FeSicshlqpL69fpgW1piv0tn+xV8KyuOtt+x2eBUP9SdtVjv3Fx7pc7cO2Ph9C2kj0MuCnHTjlpJ3yp3n/dXp1KNLgOVybWKdY8sYteRzuJ8Rle/Sty+Osfbjyt5b/V7TgPE+TmWq04ON1eXy1Ta6bFXjv6mioL4Hyu258u7VJt/yeOh4i1vnbF9O1nM4jXdu7KZc+p0jh+BjlnvL/Ho9H9UZUWouN204pN9/T2OL4nFSlJqqv8A07HLWv2D8ZnLly3Kar0sPxpx3ePR5aDabSfyrml5RtLPu19TFOZZrTszyIZV24T9kkxWN+eYsiS8KKxlQgDwU6ae/rlCMdIVoAlYBmhQGWoIOXCfTb+L/kNhIaLGixFIKkGFsabRu8K8N1NaXLpRcn12UV5yk8JepzdFW8ul1Z1v/IpRh8PS+SC6Rw2+7fVlZklcXpeG/s+TSevxmjpv/bBS1Wvf5V9Gzf8A+qlNf4PHaUpbKOppz07b805HhV4xqWnzO0dLgP1rxGk1UsXs8j+UT8af9Q/pHiuBkv7zotRv5Zr5tKfWlOP8OmcaU76JeXQ+n+D/ANpM+I/w+Ihp6mnJcs9OUU4TT3cr3f8AB5v9ffo+PCTjrcO3LhdV/K3l6U93pyfXGU+q9A96D7eUiiSeSt6gvN5g2Mh3PG3uBTBq6tvCpYpZ+/19yqwWmkaFqF2nrGOMh4SDMi5YtqnYlW6F0Fb3ou5Oo/tL0r0I/MrO3wXFq/m6bHHXfzHhfQE6JyYzP29FxHiUnFO8Xn1qsHH4iWbT9w6kHCGVl9GundX/ACYNXWspbr2jxcUnpJa+TPrazk22233btsk0VNkbXbjjD6VLL/GPqayrCM0p7bY8t+ue5IatdF1w8rOPuLs/j9mepfQSVAchWxbTyAdLhPEOGiuWfDc66z+Nqx1PVcr5F7xfucyhWKeN3jXh0dKcXpSc9LUjz6cpKpctuLjNLHNGSadYeHi6OcXamq3GKe0br3dspYtPEG1YOLae6/YWxWwMDYozYKAcyGTK7GTMGhCmLZAgsUgplaYyYdlsWqQzkUplljSksaeF4twdpn0vwDj48ZwOvws3mcG9O91q6a59OvdV6SZ8rs736P416fE6b/8ApfQeUmUcXmGbBxElzyrbmlXpeCtzBsdGcgKQvxHTWM+S9dyQTbpW/awbNpbFX267+QUxY7DDQlX6UjfDVuu9/uc2MzVoO2VxqGeP22zlblKe7fNslbeXSWFv2Nnh2lG7uuza9Ohm+Gv2LOD4iKmua+W8pb0u3mXx9uPPdxulnjeqp6jp+z6JKjjOO9+316+x3eLhBx5ldybw+3Q5Go0uwvJO9m4LrHUZp7GfULtRlPP1q/UhXdiqcgWSQtktq6OVyQ6QOUzQiCxqFQBKwMZoRgp4VgIwCnFksPKKAQCkAjRmEIqDZmEKYAoJTIZMQaIYWmNHCcRyNyW6Tr1eEZ5Mlh2XSWQVsANm0YMXQiYUZlspttt7t2/fI6K4v8/qNKY8JYtiy7TkZ9OQ/OPKnlG6Woy3hNVxlePdJ4eHuc74g612UmXaN4+tOjxXE0qTd7v86GX49qms3vm3dUq/NzPqa7opU7Bc+2w4tRfOOOz7d/z7mebLnVIqnD6bi1XFUxUx5sD28/t/UnVYZEm1Sznt0ql17748iqUgWLttHsCFsMWYdGK5FnQqkzUcSgY2PPb9wSYpwsjQHIWwDoaIAKdZMKdCECmZkQyFsKMBxhLGsJKKYpLImYUvH59ABSIZkSHSFQ0QwKaJEhksAschkAKYYtZCAWNf50FmCMzbbQyYrniqWLz1/MfuBiyFtGRZ8UnxMZKLBYPIfFZJg5hbIC02kIQnM8+e/n1AKMiYtjfE+WqW9317VfbBmNHUEkSySZm0QFhaAwHAlksABEhCGYQohAggUQhgMgohAloLcICGYQEIZlmn19GGBCBhaciIQciIL+wCBZJixIQA/QSFIQWmhWBEIKYCIJDCjAQgGAjCQzChWEhmVhIQxgIiEBRf/9k="/>
          <p:cNvSpPr>
            <a:spLocks noChangeAspect="1" noChangeArrowheads="1"/>
          </p:cNvSpPr>
          <p:nvPr/>
        </p:nvSpPr>
        <p:spPr bwMode="auto">
          <a:xfrm>
            <a:off x="76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6" descr="data:image/jpeg;base64,/9j/4AAQSkZJRgABAQAAAQABAAD/2wCEAAkGBhQSEBQUEhQUFBUVFBQUFBUUFRQUFBQUFRcWFBQXFRYXHCYeFxkjGRQUHy8gJCcpLCwsFR4xNTAqNSYrLCkBCQoKDgwOGg8PGiwkHCQsKSwsKSwsLCwsKSwsLCksLCwpKSwsKSwpLCwsLCwsLCwpLCwsLCkpLCwsKSwsLCwsLP/AABEIALEBHQMBIgACEQEDEQH/xAAbAAACAwEBAQAAAAAAAAAAAAABAgADBAUGB//EADYQAAICAQIEBAUDAQgDAAAAAAABAhEhAzEEEkFRBWFxgRMikcHwBqGx0QcUIzJCUuHxFhdi/8QAGQEAAwEBAQAAAAAAAAAAAAAAAQIDAAQF/8QAIxEBAQACAgICAgMBAAAAAAAAAAECEQMhEjETQQRRFCLhI//aAAwDAQACEQMRAD8A+IJBSIFDl2CCGiJGBEi6Gi3FyrCaTfRN3X8P6FaRYmNCUYxLoREgWx1HhXhbdl6FJEsqMxR3EnIHRNqmgSRfyAemG4j5MzRFEu5MkWk8usLd/sLo3kCiWPh3VsiH1NQpom6qhFA+C79Q0W6cqNINrJOIrRo1pJuylk7DylccCDyFYtNCtiMditCU8AZAUMX23IYVjyVyiPL8+whqEIBoZkSFOQhJIDZhQko06eCEAKBANLVbSTbaSpJ9FbdL3bfuEDqIUhuUlDaT2EUu/wDP0CoBUR4xDIFocoVEdRGWmx5CXI0EWQ0ytQZq0YKn3/M39PqUk2jldF+EOtDF/t16Z9MlkJ5yWQ0mx8ZErlpm5Axh3Nz4Qr1NIp4lmcrC9LJJaf53OhocFz7W5XtWK/qWcR4fJRtrbfa8+W/Q3x3W2+Wb05nQRou1IC/Dp01Vbp2mT0rKX4WBEWak+xVJmozavUjmv5+4Fp3+YH1puTbk22928tiPBKqSq5w6/wDfTf6lbLGVtCVSA0RxCEUxaBQ1EozbLQCxrpVC0DQ7CQg8hGAYWQo8qr+RQHgMiIG8AEABIZmhMIIjIojRSLoIrSHQ8Tq3TgXwhRn0y+DK4pZG5L6G3T4ZNWW8BBPH8ndjwOm4qTfZJJpFsMNuLl5vB598JbxjZZf3NfBcLmnhPueh1fB4LTUou7dV1/Njnz4CUHn2LTi1dub+TM5qOXxjuWMCwxhpd8/Uv4nQopgu4fVVl/q6Hh/HR03zqKtbN5STxt3Orx9a2jahHmUVzu6ddG/LJ5lxadf9HpvC9GPwG3P5pRSrNK3TXd4ryyWwvluOPnxmFmf28lPh0UcTo1J55vPOfqdfieEpu8ZwYdXQV+X5/wAHLljp6GHJvtzqElE6HD8DKc1GEXJvCSTbb8kslerw1XZPxq/yTenPkhGrNE0JJErFpkocMFUkX6iXS/fJXROxWUnJ1rAVEv1OHlFK9nbjTUl57PD2tehFGwaa5KGhaL3ERm0Mqt5IwjOKxn13x+fcUdqmhGWyQjQKeVXJCFjlivO9l/JWIpEC0QjRmAhCAFfEsiVot0pU08OneVa90ViGRoxHojdv+nQeKGTtWaEDbHQSVvHsZtGBe2+pXFz53tr4eaT8jf8AH5mqf4jixZo0ZZL45Ofkw329/wCAOLSjJ298dPytvQ0eO8BySXM/8y5orbc834Lr1l+np+UdzioS1IpyeWnXp9jvx7m3g8mFw5d76ea4nhG+aSVxju1mrwr9zm6sf2O7qcPSaOVLSfN5EMo9PizTg5q1zLvfmu38nR1eJSl8vypKkvuc7njF2WfF5twzLUDPHyuzasHLfHVXi13X0JHhru3m+uc72VS10mPo6nM7S3whdyj3IRaThK02q2adNP8Aqcni55r8yel1/DmoW2l+ZPN8Xp5ZHPc6V/HzmV2xUCTLeUEqfkQrvlZpwEUDRqQFihLFJelvDcI5vlXm80umd/JCvSSSHU3X5YjsPRN3avlKZo1VaFXDttJK28IFhpWOg09y34YHJ1Vuruul96J6V2pewjHYkgHiloA7FYisCgDMABFP/sUgUzMuRZASBZEpEatiOgctNqWGuj7/AG/4LIFEq1aOntVv9s9fY0aisr0NRV2C5ZKRzX2leXoX8Lp2ytaeaOp4fwN5fQtx47qPJnMY6PhXBZ2s9kuP0tOCjOMeddL6NeXU4X+WEKUflw6w5Xbt5vyK+OfxFzX8zw0tz0ZPGajweX/rlN+nT8Q0NPVSejlvDWzvdtVvseb4zRcHd0a9KU9GSdusPyfYzeL8Zzu9n2WwmXpXhxyxy1O45Gtp56dy/QSknfbczak1Q3Cz5Xj67nP9vRyl8S8RovZN1v70jocHwMklJ+y819y3T0k1fY9R4V4Xp6mlbcU1dNvr1x5FMMO9uPn/ACPDHt5vTnJtdaTbs4/Haa6+TPWcfoxhD5e9X126nmfEdPNX0J8kP+Nn5XccfV068jPDTbeF5/TLNc0Z6yctj1sb0RxwUyjRpeo076167quvkUSQlVhYPJaJymvh4Q5HcmpWqVWmnfNbu106O87AkDKqYb+QNddkXS06fdd+5Xrat/Q2gnvpjbEkh5bkcRFmdkhKKvmjeHWap9H59cDSiVajFvSs7VuIGhkAmqVijMCjYBhRoxsOtFJtJ2ujqr9hDC0QLkiiBbEpjUcliiXwhgo02aeZUPEsmjhZZy167mrQp7b+ZzYs18M8lMUM506Olp5OvwUJWlWPTdmPhuB5uWmltjZ13OzPjY6WFUsb759D0eLHU3Xlc2e+se65/Fa7vfYX+80st4KeN8Qi3arzrGTm63EO/UGWejY8VynbsrxPFPP2M+rxN9jkz4lg0uI/cneTauPBJ2u1ZZLdHUfLy26u689r+hX8Jdwwmk8ZFh73HZ0OLjCNbujTw3inKnHo7z1OAtTr5g+O0yvnXNeCZe3f1+K51ynH4qLdp9Fb8l0f7omjxHK8+qM3Fa9zb+1P6dCeWW52bi4/G6imcRNRUX3Zn1JtELXZCTQktI18iaxZv4Twzmr+DTG5emvLMZuuRp8O2MtGuh67S8Eb0bjDrl1uvIx6XgUmnh+T7V3KXgrn/l43fbgOqMmrHJ6CfgrSvvs+/ocnjNLle9iZYWe1+PlxyvTnPTIWzRnlqEb0652XXmZJFs3ZXRHKr4zRKAWtUVtCqSgIxmBgNC2QhBTNfCRi5pTk4xe8kuZpelqySkunvm8lSCmPKjpbFl8ZGaLHUh5SWNWnI2cLp21mvsc7Tkuvt6/lnQ1I8lJTjK4xlcXhcyvldpZWz9C2H7Qzn02R4rl621s84JLxC6OXOZIsr8lR+Ke2vW1cspesUzkSItyPMVktQ0QjDltTfNzNcrVfLind1bzjyMMmNBgmQ3Hp0vjYKfiZszy1SKY/ltOYabJza3VPfOMYr+Q6M7M7nbvcvjHF9fLywNKSzUPKech1FeSicshlqpL69fpgW1piv0tn+xV8KyuOtt+x2eBUP9SdtVjv3Fx7pc7cO2Ph9C2kj0MuCnHTjlpJ3yp3n/dXp1KNLgOVybWKdY8sYteRzuJ8Rle/Sty+Osfbjyt5b/V7TgPE+TmWq04ON1eXy1Ta6bFXjv6mioL4Hyu258u7VJt/yeOh4i1vnbF9O1nM4jXdu7KZc+p0jh+BjlnvL/Ho9H9UZUWouN204pN9/T2OL4nFSlJqqv8A07HLWv2D8ZnLly3Kar0sPxpx3ePR5aDabSfyrml5RtLPu19TFOZZrTszyIZV24T9kkxWN+eYsiS8KKxlQgDwU6ae/rlCMdIVoAlYBmhQGWoIOXCfTb+L/kNhIaLGixFIKkGFsabRu8K8N1NaXLpRcn12UV5yk8JepzdFW8ul1Z1v/IpRh8PS+SC6Rw2+7fVlZklcXpeG/s+TSevxmjpv/bBS1Wvf5V9Gzf8A+qlNf4PHaUpbKOppz07b805HhV4xqWnzO0dLgP1rxGk1UsXs8j+UT8af9Q/pHiuBkv7zotRv5Zr5tKfWlOP8OmcaU76JeXQ+n+D/ANpM+I/w+Ihp6mnJcs9OUU4TT3cr3f8AB5v9ffo+PCTjrcO3LhdV/K3l6U93pyfXGU+q9A96D7eUiiSeSt6gvN5g2Mh3PG3uBTBq6tvCpYpZ+/19yqwWmkaFqF2nrGOMh4SDMi5YtqnYlW6F0Fb3ou5Oo/tL0r0I/MrO3wXFq/m6bHHXfzHhfQE6JyYzP29FxHiUnFO8Xn1qsHH4iWbT9w6kHCGVl9GundX/ACYNXWspbr2jxcUnpJa+TPrazk22233btsk0VNkbXbjjD6VLL/GPqayrCM0p7bY8t+ue5IatdF1w8rOPuLs/j9mepfQSVAchWxbTyAdLhPEOGiuWfDc66z+Nqx1PVcr5F7xfucyhWKeN3jXh0dKcXpSc9LUjz6cpKpctuLjNLHNGSadYeHi6OcXamq3GKe0br3dspYtPEG1YOLae6/YWxWwMDYozYKAcyGTK7GTMGhCmLZAgsUgplaYyYdlsWqQzkUplljSksaeF4twdpn0vwDj48ZwOvws3mcG9O91q6a59OvdV6SZ8rs736P416fE6b/8ApfQeUmUcXmGbBxElzyrbmlXpeCtzBsdGcgKQvxHTWM+S9dyQTbpW/awbNpbFX267+QUxY7DDQlX6UjfDVuu9/uc2MzVoO2VxqGeP22zlblKe7fNslbeXSWFv2Nnh2lG7uuza9Ohm+Gv2LOD4iKmua+W8pb0u3mXx9uPPdxulnjeqp6jp+z6JKjjOO9+316+x3eLhBx5ldybw+3Q5Go0uwvJO9m4LrHUZp7GfULtRlPP1q/UhXdiqcgWSQtktq6OVyQ6QOUzQiCxqFQBKwMZoRgp4VgIwCnFksPKKAQCkAjRmEIqDZmEKYAoJTIZMQaIYWmNHCcRyNyW6Tr1eEZ5Mlh2XSWQVsANm0YMXQiYUZlspttt7t2/fI6K4v8/qNKY8JYtiy7TkZ9OQ/OPKnlG6Woy3hNVxlePdJ4eHuc74g612UmXaN4+tOjxXE0qTd7v86GX49qms3vm3dUq/NzPqa7opU7Bc+2w4tRfOOOz7d/z7mebLnVIqnD6bi1XFUxUx5sD28/t/UnVYZEm1Sznt0ql17748iqUgWLttHsCFsMWYdGK5FnQqkzUcSgY2PPb9wSYpwsjQHIWwDoaIAKdZMKdCECmZkQyFsKMBxhLGsJKKYpLImYUvH59ABSIZkSHSFQ0QwKaJEhksAschkAKYYtZCAWNf50FmCMzbbQyYrniqWLz1/MfuBiyFtGRZ8UnxMZKLBYPIfFZJg5hbIC02kIQnM8+e/n1AKMiYtjfE+WqW9317VfbBmNHUEkSySZm0QFhaAwHAlksABEhCGYQohAggUQhgMgohAloLcICGYQEIZlmn19GGBCBhaciIQciIL+wCBZJixIQA/QSFIQWmhWBEIKYCIJDCjAQgGAjCQzChWEhmVhIQxgIiEBRf/9k="/>
          <p:cNvSpPr>
            <a:spLocks noChangeAspect="1" noChangeArrowheads="1"/>
          </p:cNvSpPr>
          <p:nvPr/>
        </p:nvSpPr>
        <p:spPr bwMode="auto">
          <a:xfrm>
            <a:off x="2286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 descr="http://physicsforme.files.wordpress.com/2012/04/twinparadox-2.jpg?w=49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0728"/>
            <a:ext cx="6152749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사각형 설명선 2"/>
          <p:cNvSpPr/>
          <p:nvPr/>
        </p:nvSpPr>
        <p:spPr>
          <a:xfrm>
            <a:off x="1907704" y="5373216"/>
            <a:ext cx="3744416" cy="869268"/>
          </a:xfrm>
          <a:prstGeom prst="wedgeRoundRectCallout">
            <a:avLst>
              <a:gd name="adj1" fmla="val 51510"/>
              <a:gd name="adj2" fmla="val -948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역시</a:t>
            </a:r>
            <a:r>
              <a:rPr lang="en-US" altLang="ko-KR" sz="1400" dirty="0"/>
              <a:t>!</a:t>
            </a:r>
          </a:p>
          <a:p>
            <a:pPr algn="ctr"/>
            <a:r>
              <a:rPr lang="ko-KR" altLang="en-US" sz="1400" dirty="0"/>
              <a:t>빨리 나르니까 시간이 느리게 갔구나</a:t>
            </a:r>
            <a:r>
              <a:rPr lang="en-US" altLang="ko-KR" sz="1400" dirty="0"/>
              <a:t>!</a:t>
            </a:r>
          </a:p>
          <a:p>
            <a:pPr algn="ctr"/>
            <a:r>
              <a:rPr lang="en-US" altLang="ko-KR" sz="1400" dirty="0"/>
              <a:t>Space ship is so fast, so your time goes slowly !</a:t>
            </a:r>
            <a:endParaRPr lang="ko-KR" altLang="en-US" sz="14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6336196" y="5373216"/>
            <a:ext cx="2412268" cy="869268"/>
          </a:xfrm>
          <a:prstGeom prst="wedgeRoundRectCallout">
            <a:avLst>
              <a:gd name="adj1" fmla="val -42848"/>
              <a:gd name="adj2" fmla="val -966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난 네 시간이 느릴 줄 알았는데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ctr"/>
            <a:r>
              <a:rPr lang="en-US" altLang="ko-KR" sz="1400" dirty="0"/>
              <a:t>I thought your time would go slowly, no ?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-34655" y="44624"/>
            <a:ext cx="9108504" cy="1467054"/>
          </a:xfrm>
        </p:spPr>
        <p:txBody>
          <a:bodyPr>
            <a:noAutofit/>
          </a:bodyPr>
          <a:lstStyle/>
          <a:p>
            <a:r>
              <a:rPr lang="en-US" altLang="ko-KR" sz="2400" b="1" dirty="0"/>
              <a:t>Idea that think their time is getting slower each other is strange : Twin Paradox.</a:t>
            </a:r>
            <a:br>
              <a:rPr lang="en-US" altLang="ko-KR" sz="2400" b="1" dirty="0"/>
            </a:br>
            <a:r>
              <a:rPr lang="ko-KR" altLang="en-US" sz="2400" b="1" dirty="0"/>
              <a:t>서로 상대방의 시간이 느리다고 생각하면 </a:t>
            </a:r>
            <a:r>
              <a:rPr lang="ko-KR" altLang="en-US" sz="2400" b="1" dirty="0" err="1"/>
              <a:t>이상해진다</a:t>
            </a:r>
            <a:r>
              <a:rPr lang="en-US" altLang="ko-KR" sz="2400" b="1" dirty="0"/>
              <a:t> </a:t>
            </a:r>
            <a:br>
              <a:rPr lang="en-US" altLang="ko-KR" sz="2400" b="1" dirty="0"/>
            </a:br>
            <a:r>
              <a:rPr lang="en-US" altLang="ko-KR" sz="2400" b="1" dirty="0"/>
              <a:t> &gt;&gt; </a:t>
            </a:r>
            <a:r>
              <a:rPr lang="ko-KR" altLang="en-US" sz="2400" b="1" dirty="0"/>
              <a:t>쌍둥이 역설</a:t>
            </a:r>
          </a:p>
        </p:txBody>
      </p:sp>
    </p:spTree>
    <p:extLst>
      <p:ext uri="{BB962C8B-B14F-4D97-AF65-F5344CB8AC3E}">
        <p14:creationId xmlns:p14="http://schemas.microsoft.com/office/powerpoint/2010/main" val="60143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5496" y="0"/>
            <a:ext cx="9108504" cy="809625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/>
              <a:t>Order of events are changed </a:t>
            </a:r>
            <a:br>
              <a:rPr lang="en-US" altLang="ko-KR" sz="3200" b="1" dirty="0"/>
            </a:br>
            <a:r>
              <a:rPr lang="ko-KR" altLang="en-US" sz="3200" b="1" dirty="0"/>
              <a:t>사건의 순서가 바뀐다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96062" y="5085184"/>
            <a:ext cx="6840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우주선에서 볼 때 동시에 일어난 사건이 바깥에서 볼 때는 동시에 일어나지 않는다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6084" name="Picture 4" descr="http://study.zumst.com/upload/00-K33-00-12-15/K33-00-12-15-%EB%B9%9B%EC%9D%98%20%EA%B4%80%EC%B0%B0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2919"/>
          <a:stretch>
            <a:fillRect/>
          </a:stretch>
        </p:blipFill>
        <p:spPr bwMode="auto">
          <a:xfrm>
            <a:off x="179512" y="1412776"/>
            <a:ext cx="8873860" cy="297103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60512" y="104344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spaceship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9180" y="100023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planet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788" y="4296040"/>
            <a:ext cx="4249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Two lights arrive at detectors same time</a:t>
            </a:r>
          </a:p>
          <a:p>
            <a:r>
              <a:rPr lang="en-US" altLang="ko-KR" dirty="0"/>
              <a:t>&gt;&gt; Events A, B happen same time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45165" y="765390"/>
            <a:ext cx="367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Left light arrives earlier than right</a:t>
            </a:r>
          </a:p>
          <a:p>
            <a:r>
              <a:rPr lang="en-US" altLang="ko-KR" dirty="0"/>
              <a:t>&gt;&gt; Event B happen earlier than A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96062" y="5698266"/>
            <a:ext cx="762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 same events observed in spaceship do not happen at the same time</a:t>
            </a:r>
          </a:p>
          <a:p>
            <a:r>
              <a:rPr lang="en-US" altLang="ko-KR" dirty="0"/>
              <a:t>outside spaceship.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5496" y="0"/>
            <a:ext cx="9108504" cy="809625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/>
              <a:t>Order of events are changed </a:t>
            </a:r>
            <a:br>
              <a:rPr lang="en-US" altLang="ko-KR" sz="3200" b="1" dirty="0"/>
            </a:br>
            <a:r>
              <a:rPr lang="ko-KR" altLang="en-US" sz="3200" b="1" dirty="0"/>
              <a:t>사건의 순서가 바뀐다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96062" y="5085184"/>
            <a:ext cx="6840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우주선에서 볼 때 동시에 일어난 사건이 바깥에서 볼 때는 동시에 일어나지 않는다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6084" name="Picture 4" descr="http://study.zumst.com/upload/00-K33-00-12-15/K33-00-12-15-%EB%B9%9B%EC%9D%98%20%EA%B4%80%EC%B0%B0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t="2919"/>
          <a:stretch>
            <a:fillRect/>
          </a:stretch>
        </p:blipFill>
        <p:spPr bwMode="auto">
          <a:xfrm>
            <a:off x="179512" y="1412776"/>
            <a:ext cx="8873860" cy="2971031"/>
          </a:xfrm>
          <a:prstGeom prst="rect">
            <a:avLst/>
          </a:prstGeom>
          <a:noFill/>
        </p:spPr>
      </p:pic>
      <p:sp>
        <p:nvSpPr>
          <p:cNvPr id="8" name="모서리가 둥근 사각형 설명선 7"/>
          <p:cNvSpPr/>
          <p:nvPr/>
        </p:nvSpPr>
        <p:spPr>
          <a:xfrm>
            <a:off x="5796136" y="3717032"/>
            <a:ext cx="2016224" cy="1229905"/>
          </a:xfrm>
          <a:prstGeom prst="wedgeRoundRectCallout">
            <a:avLst>
              <a:gd name="adj1" fmla="val -72874"/>
              <a:gd name="adj2" fmla="val -745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당연히 빛은 양쪽으로 </a:t>
            </a:r>
            <a:endParaRPr lang="en-US" altLang="ko-KR" sz="1400" dirty="0"/>
          </a:p>
          <a:p>
            <a:pPr algn="ctr"/>
            <a:r>
              <a:rPr lang="ko-KR" altLang="en-US" sz="1400" dirty="0"/>
              <a:t>같은 속도로 나가지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Obviously the light travel with same speed.</a:t>
            </a:r>
            <a:r>
              <a:rPr lang="ko-KR" altLang="en-US" sz="1400" dirty="0"/>
              <a:t> 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691680" y="947872"/>
            <a:ext cx="2016224" cy="1184984"/>
          </a:xfrm>
          <a:prstGeom prst="wedgeRoundRectCallout">
            <a:avLst>
              <a:gd name="adj1" fmla="val -32440"/>
              <a:gd name="adj2" fmla="val 619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당연히 빛은 양쪽으로 </a:t>
            </a:r>
            <a:endParaRPr lang="en-US" altLang="ko-KR" sz="1400" dirty="0"/>
          </a:p>
          <a:p>
            <a:pPr algn="ctr"/>
            <a:r>
              <a:rPr lang="ko-KR" altLang="en-US" sz="1400" dirty="0"/>
              <a:t>같은 속도로 나가지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Obviously the light travel with same speed.</a:t>
            </a:r>
            <a:r>
              <a:rPr lang="ko-KR" altLang="en-US" sz="14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512" y="1043444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spaceship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9180" y="100023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 planet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788" y="4296040"/>
            <a:ext cx="4249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Two lights arrive at detectors same time</a:t>
            </a:r>
          </a:p>
          <a:p>
            <a:r>
              <a:rPr lang="en-US" altLang="ko-KR" dirty="0"/>
              <a:t>&gt;&gt; Events A, B happen same time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45165" y="765390"/>
            <a:ext cx="3672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Left light arrives earlier than right</a:t>
            </a:r>
          </a:p>
          <a:p>
            <a:r>
              <a:rPr lang="en-US" altLang="ko-KR" dirty="0"/>
              <a:t>&gt;&gt; Event B happen earlier than A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96062" y="5698266"/>
            <a:ext cx="7622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 same events observed in spaceship do not happen at the same time</a:t>
            </a:r>
          </a:p>
          <a:p>
            <a:r>
              <a:rPr lang="en-US" altLang="ko-KR" dirty="0"/>
              <a:t>outside spaceship.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72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80962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Length becomes different </a:t>
            </a:r>
            <a:r>
              <a:rPr lang="ko-KR" altLang="en-US" sz="3200" b="1" dirty="0"/>
              <a:t>길이가 달라진다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623794" y="5638197"/>
            <a:ext cx="6408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Moving object appear shorter in the moving direction.</a:t>
            </a: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움직이고 있는 물체는 움직이는 방향으로 짧아 보인다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554" name="Picture 2" descr="http://www.zamandayolculuk.com/cetinbal/PU/s_lorentz_contrac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b="7660"/>
          <a:stretch>
            <a:fillRect/>
          </a:stretch>
        </p:blipFill>
        <p:spPr bwMode="auto">
          <a:xfrm>
            <a:off x="1302080" y="719723"/>
            <a:ext cx="4405377" cy="3073519"/>
          </a:xfrm>
          <a:prstGeom prst="rect">
            <a:avLst/>
          </a:prstGeom>
          <a:noFill/>
        </p:spPr>
      </p:pic>
      <p:sp>
        <p:nvSpPr>
          <p:cNvPr id="11" name="갈매기형 수장 10"/>
          <p:cNvSpPr/>
          <p:nvPr/>
        </p:nvSpPr>
        <p:spPr>
          <a:xfrm>
            <a:off x="2064609" y="5039444"/>
            <a:ext cx="216024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08425" y="4607396"/>
            <a:ext cx="1728192" cy="864096"/>
            <a:chOff x="683568" y="4077072"/>
            <a:chExt cx="1440160" cy="864096"/>
          </a:xfrm>
        </p:grpSpPr>
        <p:pic>
          <p:nvPicPr>
            <p:cNvPr id="13" name="Picture 4" descr="https://www.helmholtz-berlin.de/media/media/angebote/arbeiten_lernen/lehrmaterialien/beschleunigerphysik/relativistischer_effekt/rel-exp_3508x2479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14" name="직사각형 13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504769" y="4679404"/>
            <a:ext cx="1368152" cy="864096"/>
            <a:chOff x="683568" y="4077072"/>
            <a:chExt cx="1440160" cy="864096"/>
          </a:xfrm>
        </p:grpSpPr>
        <p:pic>
          <p:nvPicPr>
            <p:cNvPr id="16" name="Picture 4" descr="https://www.helmholtz-berlin.de/media/media/angebote/arbeiten_lernen/lehrmaterialien/beschleunigerphysik/relativistischer_effekt/rel-exp_3508x2479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17" name="직사각형 16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6889145" y="4679404"/>
            <a:ext cx="720080" cy="864096"/>
            <a:chOff x="683568" y="4077072"/>
            <a:chExt cx="1440160" cy="864096"/>
          </a:xfrm>
        </p:grpSpPr>
        <p:pic>
          <p:nvPicPr>
            <p:cNvPr id="19" name="Picture 4" descr="https://www.helmholtz-berlin.de/media/media/angebote/arbeiten_lernen/lehrmaterialien/beschleunigerphysik/relativistischer_effekt/rel-exp_3508x2479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20" name="직사각형 19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갈매기형 수장 21"/>
          <p:cNvSpPr/>
          <p:nvPr/>
        </p:nvSpPr>
        <p:spPr>
          <a:xfrm>
            <a:off x="4800913" y="5039444"/>
            <a:ext cx="288032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갈매기형 수장 22"/>
          <p:cNvSpPr/>
          <p:nvPr/>
        </p:nvSpPr>
        <p:spPr>
          <a:xfrm>
            <a:off x="5016937" y="5039444"/>
            <a:ext cx="288032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7753241" y="5039444"/>
            <a:ext cx="1224136" cy="360040"/>
            <a:chOff x="8100392" y="4437112"/>
            <a:chExt cx="720080" cy="360040"/>
          </a:xfrm>
        </p:grpSpPr>
        <p:sp>
          <p:nvSpPr>
            <p:cNvPr id="25" name="갈매기형 수장 24"/>
            <p:cNvSpPr/>
            <p:nvPr/>
          </p:nvSpPr>
          <p:spPr>
            <a:xfrm>
              <a:off x="8100392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갈매기형 수장 25"/>
            <p:cNvSpPr/>
            <p:nvPr/>
          </p:nvSpPr>
          <p:spPr>
            <a:xfrm>
              <a:off x="8316416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갈매기형 수장 26"/>
            <p:cNvSpPr/>
            <p:nvPr/>
          </p:nvSpPr>
          <p:spPr>
            <a:xfrm>
              <a:off x="8532440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848585" y="4607396"/>
            <a:ext cx="727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 km/s                                100,000 km/s                               290,000 km/s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53862" y="1519917"/>
            <a:ext cx="320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빛보다 빨리 움직이는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물체의 길이는 어떻게 될까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??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" name="Picture 4" descr="http://hyperphysics.phy-astr.gsu.edu/hbase/relativ/imgrel/lencon.gif"/>
          <p:cNvPicPr>
            <a:picLocks noChangeAspect="1" noChangeArrowheads="1"/>
          </p:cNvPicPr>
          <p:nvPr/>
        </p:nvPicPr>
        <p:blipFill>
          <a:blip r:embed="rId8" cstate="print"/>
          <a:srcRect l="59204" t="58153" r="16386" b="12821"/>
          <a:stretch>
            <a:fillRect/>
          </a:stretch>
        </p:blipFill>
        <p:spPr bwMode="auto">
          <a:xfrm>
            <a:off x="6228184" y="2564904"/>
            <a:ext cx="1804322" cy="1008112"/>
          </a:xfrm>
          <a:prstGeom prst="rect">
            <a:avLst/>
          </a:prstGeom>
          <a:noFill/>
        </p:spPr>
      </p:pic>
      <p:pic>
        <p:nvPicPr>
          <p:cNvPr id="32" name="Picture 4" descr="http://hyperphysics.phy-astr.gsu.edu/hbase/relativ/imgrel/lencon.gif"/>
          <p:cNvPicPr>
            <a:picLocks noChangeAspect="1" noChangeArrowheads="1"/>
          </p:cNvPicPr>
          <p:nvPr/>
        </p:nvPicPr>
        <p:blipFill>
          <a:blip r:embed="rId8" cstate="print"/>
          <a:srcRect l="66023" t="58153" r="29075" b="12821"/>
          <a:stretch>
            <a:fillRect/>
          </a:stretch>
        </p:blipFill>
        <p:spPr bwMode="auto">
          <a:xfrm>
            <a:off x="6660232" y="692696"/>
            <a:ext cx="362368" cy="1008112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5592772" y="2133036"/>
            <a:ext cx="336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What happen to the object moving faster than the light ?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3" grpId="0" animBg="1"/>
      <p:bldP spid="29" grpId="0"/>
      <p:bldP spid="28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5496" y="1268413"/>
            <a:ext cx="9108504" cy="811212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Length becomes different </a:t>
            </a:r>
            <a:r>
              <a:rPr lang="ko-KR" altLang="en-US" sz="3200" b="1" dirty="0"/>
              <a:t>길이가 달라진다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251520" y="2639145"/>
            <a:ext cx="86177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Phenomenon which length looks different is related to simultaneity.</a:t>
            </a:r>
          </a:p>
          <a:p>
            <a:r>
              <a:rPr lang="ko-KR" altLang="en-US" sz="2400" dirty="0">
                <a:latin typeface="Times New Roman" pitchFamily="18" charset="0"/>
                <a:cs typeface="Times New Roman" pitchFamily="18" charset="0"/>
              </a:rPr>
              <a:t>길이가 달라 보이는 현상은 사건의 동시성과 관련되어 있다</a:t>
            </a:r>
            <a:r>
              <a:rPr lang="en-US" altLang="ko-KR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00753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595901" y="2009647"/>
            <a:ext cx="8209052" cy="215757"/>
          </a:xfrm>
          <a:custGeom>
            <a:avLst/>
            <a:gdLst>
              <a:gd name="connsiteX0" fmla="*/ 0 w 8209052"/>
              <a:gd name="connsiteY0" fmla="*/ 154113 h 215757"/>
              <a:gd name="connsiteX1" fmla="*/ 154112 w 8209052"/>
              <a:gd name="connsiteY1" fmla="*/ 184935 h 215757"/>
              <a:gd name="connsiteX2" fmla="*/ 195209 w 8209052"/>
              <a:gd name="connsiteY2" fmla="*/ 195209 h 215757"/>
              <a:gd name="connsiteX3" fmla="*/ 318499 w 8209052"/>
              <a:gd name="connsiteY3" fmla="*/ 215757 h 215757"/>
              <a:gd name="connsiteX4" fmla="*/ 595901 w 8209052"/>
              <a:gd name="connsiteY4" fmla="*/ 205483 h 215757"/>
              <a:gd name="connsiteX5" fmla="*/ 698643 w 8209052"/>
              <a:gd name="connsiteY5" fmla="*/ 174661 h 215757"/>
              <a:gd name="connsiteX6" fmla="*/ 770562 w 8209052"/>
              <a:gd name="connsiteY6" fmla="*/ 164387 h 215757"/>
              <a:gd name="connsiteX7" fmla="*/ 1119883 w 8209052"/>
              <a:gd name="connsiteY7" fmla="*/ 154113 h 215757"/>
              <a:gd name="connsiteX8" fmla="*/ 1150706 w 8209052"/>
              <a:gd name="connsiteY8" fmla="*/ 143838 h 215757"/>
              <a:gd name="connsiteX9" fmla="*/ 1438382 w 8209052"/>
              <a:gd name="connsiteY9" fmla="*/ 164387 h 215757"/>
              <a:gd name="connsiteX10" fmla="*/ 1561672 w 8209052"/>
              <a:gd name="connsiteY10" fmla="*/ 154113 h 215757"/>
              <a:gd name="connsiteX11" fmla="*/ 1592495 w 8209052"/>
              <a:gd name="connsiteY11" fmla="*/ 143838 h 215757"/>
              <a:gd name="connsiteX12" fmla="*/ 1664414 w 8209052"/>
              <a:gd name="connsiteY12" fmla="*/ 133564 h 215757"/>
              <a:gd name="connsiteX13" fmla="*/ 1695236 w 8209052"/>
              <a:gd name="connsiteY13" fmla="*/ 123290 h 215757"/>
              <a:gd name="connsiteX14" fmla="*/ 1869897 w 8209052"/>
              <a:gd name="connsiteY14" fmla="*/ 143838 h 215757"/>
              <a:gd name="connsiteX15" fmla="*/ 1993187 w 8209052"/>
              <a:gd name="connsiteY15" fmla="*/ 164387 h 215757"/>
              <a:gd name="connsiteX16" fmla="*/ 2054832 w 8209052"/>
              <a:gd name="connsiteY16" fmla="*/ 174661 h 215757"/>
              <a:gd name="connsiteX17" fmla="*/ 2691829 w 8209052"/>
              <a:gd name="connsiteY17" fmla="*/ 184935 h 215757"/>
              <a:gd name="connsiteX18" fmla="*/ 3123344 w 8209052"/>
              <a:gd name="connsiteY18" fmla="*/ 174661 h 215757"/>
              <a:gd name="connsiteX19" fmla="*/ 3174715 w 8209052"/>
              <a:gd name="connsiteY19" fmla="*/ 164387 h 215757"/>
              <a:gd name="connsiteX20" fmla="*/ 3267182 w 8209052"/>
              <a:gd name="connsiteY20" fmla="*/ 154113 h 215757"/>
              <a:gd name="connsiteX21" fmla="*/ 3575407 w 8209052"/>
              <a:gd name="connsiteY21" fmla="*/ 143838 h 215757"/>
              <a:gd name="connsiteX22" fmla="*/ 3606229 w 8209052"/>
              <a:gd name="connsiteY22" fmla="*/ 133564 h 215757"/>
              <a:gd name="connsiteX23" fmla="*/ 3647326 w 8209052"/>
              <a:gd name="connsiteY23" fmla="*/ 113016 h 215757"/>
              <a:gd name="connsiteX24" fmla="*/ 4006921 w 8209052"/>
              <a:gd name="connsiteY24" fmla="*/ 102742 h 215757"/>
              <a:gd name="connsiteX25" fmla="*/ 4212405 w 8209052"/>
              <a:gd name="connsiteY25" fmla="*/ 113016 h 215757"/>
              <a:gd name="connsiteX26" fmla="*/ 4243227 w 8209052"/>
              <a:gd name="connsiteY26" fmla="*/ 123290 h 215757"/>
              <a:gd name="connsiteX27" fmla="*/ 4294598 w 8209052"/>
              <a:gd name="connsiteY27" fmla="*/ 143838 h 215757"/>
              <a:gd name="connsiteX28" fmla="*/ 4325420 w 8209052"/>
              <a:gd name="connsiteY28" fmla="*/ 164387 h 215757"/>
              <a:gd name="connsiteX29" fmla="*/ 4387065 w 8209052"/>
              <a:gd name="connsiteY29" fmla="*/ 174661 h 215757"/>
              <a:gd name="connsiteX30" fmla="*/ 4417888 w 8209052"/>
              <a:gd name="connsiteY30" fmla="*/ 184935 h 215757"/>
              <a:gd name="connsiteX31" fmla="*/ 4582274 w 8209052"/>
              <a:gd name="connsiteY31" fmla="*/ 164387 h 215757"/>
              <a:gd name="connsiteX32" fmla="*/ 4613097 w 8209052"/>
              <a:gd name="connsiteY32" fmla="*/ 154113 h 215757"/>
              <a:gd name="connsiteX33" fmla="*/ 4654193 w 8209052"/>
              <a:gd name="connsiteY33" fmla="*/ 133564 h 215757"/>
              <a:gd name="connsiteX34" fmla="*/ 4818580 w 8209052"/>
              <a:gd name="connsiteY34" fmla="*/ 113016 h 215757"/>
              <a:gd name="connsiteX35" fmla="*/ 5054886 w 8209052"/>
              <a:gd name="connsiteY35" fmla="*/ 92468 h 215757"/>
              <a:gd name="connsiteX36" fmla="*/ 5260369 w 8209052"/>
              <a:gd name="connsiteY36" fmla="*/ 102742 h 215757"/>
              <a:gd name="connsiteX37" fmla="*/ 5322014 w 8209052"/>
              <a:gd name="connsiteY37" fmla="*/ 113016 h 215757"/>
              <a:gd name="connsiteX38" fmla="*/ 5414481 w 8209052"/>
              <a:gd name="connsiteY38" fmla="*/ 123290 h 215757"/>
              <a:gd name="connsiteX39" fmla="*/ 5948737 w 8209052"/>
              <a:gd name="connsiteY39" fmla="*/ 113016 h 215757"/>
              <a:gd name="connsiteX40" fmla="*/ 6010382 w 8209052"/>
              <a:gd name="connsiteY40" fmla="*/ 82193 h 215757"/>
              <a:gd name="connsiteX41" fmla="*/ 6041205 w 8209052"/>
              <a:gd name="connsiteY41" fmla="*/ 71919 h 215757"/>
              <a:gd name="connsiteX42" fmla="*/ 6267236 w 8209052"/>
              <a:gd name="connsiteY42" fmla="*/ 41097 h 215757"/>
              <a:gd name="connsiteX43" fmla="*/ 6359703 w 8209052"/>
              <a:gd name="connsiteY43" fmla="*/ 0 h 215757"/>
              <a:gd name="connsiteX44" fmla="*/ 6441897 w 8209052"/>
              <a:gd name="connsiteY44" fmla="*/ 10274 h 215757"/>
              <a:gd name="connsiteX45" fmla="*/ 6503542 w 8209052"/>
              <a:gd name="connsiteY45" fmla="*/ 20548 h 215757"/>
              <a:gd name="connsiteX46" fmla="*/ 6832315 w 8209052"/>
              <a:gd name="connsiteY46" fmla="*/ 30823 h 215757"/>
              <a:gd name="connsiteX47" fmla="*/ 7572054 w 8209052"/>
              <a:gd name="connsiteY47" fmla="*/ 20548 h 215757"/>
              <a:gd name="connsiteX48" fmla="*/ 7726166 w 8209052"/>
              <a:gd name="connsiteY48" fmla="*/ 30823 h 215757"/>
              <a:gd name="connsiteX49" fmla="*/ 7746715 w 8209052"/>
              <a:gd name="connsiteY49" fmla="*/ 51371 h 215757"/>
              <a:gd name="connsiteX50" fmla="*/ 7828908 w 8209052"/>
              <a:gd name="connsiteY50" fmla="*/ 71919 h 215757"/>
              <a:gd name="connsiteX51" fmla="*/ 7859730 w 8209052"/>
              <a:gd name="connsiteY51" fmla="*/ 82193 h 215757"/>
              <a:gd name="connsiteX52" fmla="*/ 8209052 w 8209052"/>
              <a:gd name="connsiteY52" fmla="*/ 92468 h 21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209052" h="215757">
                <a:moveTo>
                  <a:pt x="0" y="154113"/>
                </a:moveTo>
                <a:cubicBezTo>
                  <a:pt x="94142" y="191769"/>
                  <a:pt x="12838" y="164753"/>
                  <a:pt x="154112" y="184935"/>
                </a:cubicBezTo>
                <a:cubicBezTo>
                  <a:pt x="168091" y="186932"/>
                  <a:pt x="181425" y="192146"/>
                  <a:pt x="195209" y="195209"/>
                </a:cubicBezTo>
                <a:cubicBezTo>
                  <a:pt x="249293" y="207228"/>
                  <a:pt x="258460" y="207180"/>
                  <a:pt x="318499" y="215757"/>
                </a:cubicBezTo>
                <a:cubicBezTo>
                  <a:pt x="410966" y="212332"/>
                  <a:pt x="503562" y="211440"/>
                  <a:pt x="595901" y="205483"/>
                </a:cubicBezTo>
                <a:cubicBezTo>
                  <a:pt x="629903" y="203289"/>
                  <a:pt x="666717" y="179222"/>
                  <a:pt x="698643" y="174661"/>
                </a:cubicBezTo>
                <a:cubicBezTo>
                  <a:pt x="722616" y="171236"/>
                  <a:pt x="746374" y="165567"/>
                  <a:pt x="770562" y="164387"/>
                </a:cubicBezTo>
                <a:cubicBezTo>
                  <a:pt x="886914" y="158711"/>
                  <a:pt x="1003443" y="157538"/>
                  <a:pt x="1119883" y="154113"/>
                </a:cubicBezTo>
                <a:cubicBezTo>
                  <a:pt x="1130157" y="150688"/>
                  <a:pt x="1139876" y="143838"/>
                  <a:pt x="1150706" y="143838"/>
                </a:cubicBezTo>
                <a:cubicBezTo>
                  <a:pt x="1386257" y="143838"/>
                  <a:pt x="1330331" y="128370"/>
                  <a:pt x="1438382" y="164387"/>
                </a:cubicBezTo>
                <a:cubicBezTo>
                  <a:pt x="1479479" y="160962"/>
                  <a:pt x="1520795" y="159563"/>
                  <a:pt x="1561672" y="154113"/>
                </a:cubicBezTo>
                <a:cubicBezTo>
                  <a:pt x="1572407" y="152682"/>
                  <a:pt x="1581875" y="145962"/>
                  <a:pt x="1592495" y="143838"/>
                </a:cubicBezTo>
                <a:cubicBezTo>
                  <a:pt x="1616241" y="139089"/>
                  <a:pt x="1640441" y="136989"/>
                  <a:pt x="1664414" y="133564"/>
                </a:cubicBezTo>
                <a:cubicBezTo>
                  <a:pt x="1674688" y="130139"/>
                  <a:pt x="1684406" y="123290"/>
                  <a:pt x="1695236" y="123290"/>
                </a:cubicBezTo>
                <a:cubicBezTo>
                  <a:pt x="1871278" y="123290"/>
                  <a:pt x="1776500" y="126326"/>
                  <a:pt x="1869897" y="143838"/>
                </a:cubicBezTo>
                <a:cubicBezTo>
                  <a:pt x="1910847" y="151516"/>
                  <a:pt x="1952090" y="157537"/>
                  <a:pt x="1993187" y="164387"/>
                </a:cubicBezTo>
                <a:cubicBezTo>
                  <a:pt x="2013735" y="167812"/>
                  <a:pt x="2034003" y="174325"/>
                  <a:pt x="2054832" y="174661"/>
                </a:cubicBezTo>
                <a:lnTo>
                  <a:pt x="2691829" y="184935"/>
                </a:lnTo>
                <a:lnTo>
                  <a:pt x="3123344" y="174661"/>
                </a:lnTo>
                <a:cubicBezTo>
                  <a:pt x="3140791" y="173919"/>
                  <a:pt x="3157428" y="166857"/>
                  <a:pt x="3174715" y="164387"/>
                </a:cubicBezTo>
                <a:cubicBezTo>
                  <a:pt x="3205415" y="160001"/>
                  <a:pt x="3236211" y="155701"/>
                  <a:pt x="3267182" y="154113"/>
                </a:cubicBezTo>
                <a:cubicBezTo>
                  <a:pt x="3369846" y="148848"/>
                  <a:pt x="3472665" y="147263"/>
                  <a:pt x="3575407" y="143838"/>
                </a:cubicBezTo>
                <a:cubicBezTo>
                  <a:pt x="3585681" y="140413"/>
                  <a:pt x="3596275" y="137830"/>
                  <a:pt x="3606229" y="133564"/>
                </a:cubicBezTo>
                <a:cubicBezTo>
                  <a:pt x="3620307" y="127531"/>
                  <a:pt x="3632055" y="114191"/>
                  <a:pt x="3647326" y="113016"/>
                </a:cubicBezTo>
                <a:cubicBezTo>
                  <a:pt x="3766887" y="103819"/>
                  <a:pt x="3887056" y="106167"/>
                  <a:pt x="4006921" y="102742"/>
                </a:cubicBezTo>
                <a:cubicBezTo>
                  <a:pt x="4075416" y="106167"/>
                  <a:pt x="4144083" y="107075"/>
                  <a:pt x="4212405" y="113016"/>
                </a:cubicBezTo>
                <a:cubicBezTo>
                  <a:pt x="4223194" y="113954"/>
                  <a:pt x="4233087" y="119487"/>
                  <a:pt x="4243227" y="123290"/>
                </a:cubicBezTo>
                <a:cubicBezTo>
                  <a:pt x="4260495" y="129766"/>
                  <a:pt x="4278102" y="135590"/>
                  <a:pt x="4294598" y="143838"/>
                </a:cubicBezTo>
                <a:cubicBezTo>
                  <a:pt x="4305642" y="149360"/>
                  <a:pt x="4313706" y="160482"/>
                  <a:pt x="4325420" y="164387"/>
                </a:cubicBezTo>
                <a:cubicBezTo>
                  <a:pt x="4345183" y="170975"/>
                  <a:pt x="4366729" y="170142"/>
                  <a:pt x="4387065" y="174661"/>
                </a:cubicBezTo>
                <a:cubicBezTo>
                  <a:pt x="4397637" y="177010"/>
                  <a:pt x="4407614" y="181510"/>
                  <a:pt x="4417888" y="184935"/>
                </a:cubicBezTo>
                <a:cubicBezTo>
                  <a:pt x="4513453" y="176971"/>
                  <a:pt x="4515481" y="183470"/>
                  <a:pt x="4582274" y="164387"/>
                </a:cubicBezTo>
                <a:cubicBezTo>
                  <a:pt x="4592687" y="161412"/>
                  <a:pt x="4603143" y="158379"/>
                  <a:pt x="4613097" y="154113"/>
                </a:cubicBezTo>
                <a:cubicBezTo>
                  <a:pt x="4627174" y="148080"/>
                  <a:pt x="4639175" y="136568"/>
                  <a:pt x="4654193" y="133564"/>
                </a:cubicBezTo>
                <a:cubicBezTo>
                  <a:pt x="4708343" y="122734"/>
                  <a:pt x="4764109" y="122094"/>
                  <a:pt x="4818580" y="113016"/>
                </a:cubicBezTo>
                <a:cubicBezTo>
                  <a:pt x="4937752" y="93154"/>
                  <a:pt x="4859429" y="103965"/>
                  <a:pt x="5054886" y="92468"/>
                </a:cubicBezTo>
                <a:cubicBezTo>
                  <a:pt x="5123380" y="95893"/>
                  <a:pt x="5191991" y="97482"/>
                  <a:pt x="5260369" y="102742"/>
                </a:cubicBezTo>
                <a:cubicBezTo>
                  <a:pt x="5281139" y="104340"/>
                  <a:pt x="5301365" y="110263"/>
                  <a:pt x="5322014" y="113016"/>
                </a:cubicBezTo>
                <a:cubicBezTo>
                  <a:pt x="5352754" y="117115"/>
                  <a:pt x="5383659" y="119865"/>
                  <a:pt x="5414481" y="123290"/>
                </a:cubicBezTo>
                <a:lnTo>
                  <a:pt x="5948737" y="113016"/>
                </a:lnTo>
                <a:cubicBezTo>
                  <a:pt x="5976590" y="112003"/>
                  <a:pt x="5987291" y="93738"/>
                  <a:pt x="6010382" y="82193"/>
                </a:cubicBezTo>
                <a:cubicBezTo>
                  <a:pt x="6020069" y="77350"/>
                  <a:pt x="6030652" y="74354"/>
                  <a:pt x="6041205" y="71919"/>
                </a:cubicBezTo>
                <a:cubicBezTo>
                  <a:pt x="6154504" y="45773"/>
                  <a:pt x="6144423" y="51331"/>
                  <a:pt x="6267236" y="41097"/>
                </a:cubicBezTo>
                <a:cubicBezTo>
                  <a:pt x="6340595" y="16643"/>
                  <a:pt x="6310859" y="32563"/>
                  <a:pt x="6359703" y="0"/>
                </a:cubicBezTo>
                <a:lnTo>
                  <a:pt x="6441897" y="10274"/>
                </a:lnTo>
                <a:cubicBezTo>
                  <a:pt x="6462519" y="13220"/>
                  <a:pt x="6482739" y="19453"/>
                  <a:pt x="6503542" y="20548"/>
                </a:cubicBezTo>
                <a:cubicBezTo>
                  <a:pt x="6613035" y="26311"/>
                  <a:pt x="6722724" y="27398"/>
                  <a:pt x="6832315" y="30823"/>
                </a:cubicBezTo>
                <a:lnTo>
                  <a:pt x="7572054" y="20548"/>
                </a:lnTo>
                <a:cubicBezTo>
                  <a:pt x="7623539" y="20548"/>
                  <a:pt x="7675465" y="21876"/>
                  <a:pt x="7726166" y="30823"/>
                </a:cubicBezTo>
                <a:cubicBezTo>
                  <a:pt x="7735705" y="32506"/>
                  <a:pt x="7737721" y="47774"/>
                  <a:pt x="7746715" y="51371"/>
                </a:cubicBezTo>
                <a:cubicBezTo>
                  <a:pt x="7772936" y="61859"/>
                  <a:pt x="7801662" y="64488"/>
                  <a:pt x="7828908" y="71919"/>
                </a:cubicBezTo>
                <a:cubicBezTo>
                  <a:pt x="7839356" y="74768"/>
                  <a:pt x="7849075" y="80256"/>
                  <a:pt x="7859730" y="82193"/>
                </a:cubicBezTo>
                <a:cubicBezTo>
                  <a:pt x="7976987" y="103513"/>
                  <a:pt x="8086171" y="92468"/>
                  <a:pt x="8209052" y="92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809625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Apparent speed </a:t>
            </a:r>
            <a:r>
              <a:rPr lang="ko-KR" altLang="en-US" sz="3200" b="1" dirty="0"/>
              <a:t>겉보기 속도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7150284" y="291355"/>
            <a:ext cx="1814204" cy="567028"/>
          </a:xfrm>
          <a:prstGeom prst="wedgeRoundRectCallout">
            <a:avLst>
              <a:gd name="adj1" fmla="val -37096"/>
              <a:gd name="adj2" fmla="val 82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헉</a:t>
            </a:r>
            <a:r>
              <a:rPr lang="en-US" altLang="ko-KR" sz="1400" dirty="0"/>
              <a:t>.. </a:t>
            </a:r>
            <a:r>
              <a:rPr lang="ko-KR" altLang="en-US" sz="1400" dirty="0"/>
              <a:t>시속 </a:t>
            </a:r>
            <a:r>
              <a:rPr lang="en-US" altLang="ko-KR" sz="1400" dirty="0"/>
              <a:t>150 km!</a:t>
            </a:r>
          </a:p>
          <a:p>
            <a:pPr algn="ctr"/>
            <a:r>
              <a:rPr lang="en-US" altLang="ko-KR" sz="1400" dirty="0"/>
              <a:t>OMG ! 150 km/h</a:t>
            </a:r>
            <a:endParaRPr lang="ko-KR" altLang="en-US" sz="1400" dirty="0"/>
          </a:p>
        </p:txBody>
      </p:sp>
      <p:sp>
        <p:nvSpPr>
          <p:cNvPr id="24" name="오른쪽 화살표 23"/>
          <p:cNvSpPr/>
          <p:nvPr/>
        </p:nvSpPr>
        <p:spPr>
          <a:xfrm rot="10800000">
            <a:off x="443265" y="3583695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6871" y="3214363"/>
            <a:ext cx="155324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i="1" dirty="0">
                <a:latin typeface="Times New Roman" pitchFamily="18" charset="0"/>
                <a:cs typeface="Times New Roman" pitchFamily="18" charset="0"/>
              </a:rPr>
              <a:t>시속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140 km</a:t>
            </a: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7219659" y="2324024"/>
            <a:ext cx="1800200" cy="468052"/>
          </a:xfrm>
          <a:prstGeom prst="wedgeRoundRectCallout">
            <a:avLst>
              <a:gd name="adj1" fmla="val -44918"/>
              <a:gd name="adj2" fmla="val 976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 </a:t>
            </a:r>
            <a:r>
              <a:rPr lang="ko-KR" altLang="en-US" sz="1400" dirty="0"/>
              <a:t>시속 </a:t>
            </a:r>
            <a:r>
              <a:rPr lang="en-US" altLang="ko-KR" sz="1400" dirty="0"/>
              <a:t>10 km… </a:t>
            </a:r>
            <a:r>
              <a:rPr lang="ko-KR" altLang="en-US" sz="1400" dirty="0" err="1"/>
              <a:t>ㅎㅎ</a:t>
            </a:r>
            <a:endParaRPr lang="en-US" altLang="ko-KR" sz="1400" dirty="0"/>
          </a:p>
          <a:p>
            <a:pPr algn="ctr"/>
            <a:r>
              <a:rPr lang="en-US" altLang="ko-KR" sz="1400" dirty="0"/>
              <a:t>10 km/h, Too slow</a:t>
            </a:r>
            <a:endParaRPr lang="ko-KR" altLang="en-US" sz="1400" dirty="0"/>
          </a:p>
        </p:txBody>
      </p:sp>
      <p:pic>
        <p:nvPicPr>
          <p:cNvPr id="4" name="Picture 2" descr="C:\Users\user\AppData\Local\Microsoft\Windows\Temporary Internet Files\Content.IE5\JZ1N6Q8B\MC90039093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9887" y="-74158"/>
            <a:ext cx="1052893" cy="7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AppData\Local\Microsoft\Windows\Temporary Internet Files\Content.IE5\18PWN9XN\MC900441819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27768" y="1132948"/>
            <a:ext cx="1071034" cy="107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user\AppData\Local\Microsoft\Windows\Temporary Internet Files\Content.IE5\Q2PRJEG6\MC90032044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08720"/>
            <a:ext cx="214325" cy="2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그룹 38"/>
          <p:cNvGrpSpPr/>
          <p:nvPr/>
        </p:nvGrpSpPr>
        <p:grpSpPr>
          <a:xfrm>
            <a:off x="1122422" y="3563962"/>
            <a:ext cx="2138613" cy="443468"/>
            <a:chOff x="923074" y="3583696"/>
            <a:chExt cx="2496798" cy="515476"/>
          </a:xfrm>
        </p:grpSpPr>
        <p:sp>
          <p:nvSpPr>
            <p:cNvPr id="5" name="직사각형 4"/>
            <p:cNvSpPr/>
            <p:nvPr/>
          </p:nvSpPr>
          <p:spPr>
            <a:xfrm>
              <a:off x="923074" y="3583696"/>
              <a:ext cx="2496798" cy="35756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218068" y="3655704"/>
              <a:ext cx="432048" cy="4434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654405" y="3655704"/>
              <a:ext cx="432048" cy="4434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" name="Picture 4" descr="C:\Users\user\AppData\Local\Microsoft\Windows\Temporary Internet Files\Content.IE5\18PWN9XN\MC900441819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16945" y="2512661"/>
            <a:ext cx="1071034" cy="107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7" descr="C:\Users\user\AppData\Local\Microsoft\Windows\Temporary Internet Files\Content.IE5\Q2PRJEG6\MC90032044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492896"/>
            <a:ext cx="214325" cy="2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H="1">
            <a:off x="3624641" y="1072205"/>
            <a:ext cx="349678" cy="43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3388647" y="1020834"/>
            <a:ext cx="471989" cy="43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>
            <a:off x="3935002" y="2547776"/>
            <a:ext cx="30823" cy="174660"/>
          </a:xfrm>
          <a:custGeom>
            <a:avLst/>
            <a:gdLst>
              <a:gd name="connsiteX0" fmla="*/ 10275 w 30823"/>
              <a:gd name="connsiteY0" fmla="*/ 0 h 174660"/>
              <a:gd name="connsiteX1" fmla="*/ 0 w 30823"/>
              <a:gd name="connsiteY1" fmla="*/ 61644 h 174660"/>
              <a:gd name="connsiteX2" fmla="*/ 20549 w 30823"/>
              <a:gd name="connsiteY2" fmla="*/ 154112 h 174660"/>
              <a:gd name="connsiteX3" fmla="*/ 30823 w 30823"/>
              <a:gd name="connsiteY3" fmla="*/ 174660 h 17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23" h="174660">
                <a:moveTo>
                  <a:pt x="10275" y="0"/>
                </a:moveTo>
                <a:cubicBezTo>
                  <a:pt x="6850" y="20548"/>
                  <a:pt x="0" y="40813"/>
                  <a:pt x="0" y="61644"/>
                </a:cubicBezTo>
                <a:cubicBezTo>
                  <a:pt x="0" y="87614"/>
                  <a:pt x="9955" y="127627"/>
                  <a:pt x="20549" y="154112"/>
                </a:cubicBezTo>
                <a:cubicBezTo>
                  <a:pt x="23393" y="161222"/>
                  <a:pt x="27398" y="167811"/>
                  <a:pt x="30823" y="1746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4067830" y="2558050"/>
            <a:ext cx="21285" cy="133564"/>
          </a:xfrm>
          <a:custGeom>
            <a:avLst/>
            <a:gdLst>
              <a:gd name="connsiteX0" fmla="*/ 736 w 21285"/>
              <a:gd name="connsiteY0" fmla="*/ 0 h 133564"/>
              <a:gd name="connsiteX1" fmla="*/ 21285 w 21285"/>
              <a:gd name="connsiteY1" fmla="*/ 133564 h 133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85" h="133564">
                <a:moveTo>
                  <a:pt x="736" y="0"/>
                </a:moveTo>
                <a:cubicBezTo>
                  <a:pt x="11413" y="128116"/>
                  <a:pt x="-18149" y="94130"/>
                  <a:pt x="21285" y="1335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C:\Users\user\AppData\Local\Microsoft\Windows\Temporary Internet Files\Content.IE5\Q2PRJEG6\MC900318704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88869" y="1039531"/>
            <a:ext cx="922788" cy="108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자유형 46"/>
          <p:cNvSpPr/>
          <p:nvPr/>
        </p:nvSpPr>
        <p:spPr>
          <a:xfrm>
            <a:off x="477609" y="3899768"/>
            <a:ext cx="8209052" cy="215757"/>
          </a:xfrm>
          <a:custGeom>
            <a:avLst/>
            <a:gdLst>
              <a:gd name="connsiteX0" fmla="*/ 0 w 8209052"/>
              <a:gd name="connsiteY0" fmla="*/ 154113 h 215757"/>
              <a:gd name="connsiteX1" fmla="*/ 154112 w 8209052"/>
              <a:gd name="connsiteY1" fmla="*/ 184935 h 215757"/>
              <a:gd name="connsiteX2" fmla="*/ 195209 w 8209052"/>
              <a:gd name="connsiteY2" fmla="*/ 195209 h 215757"/>
              <a:gd name="connsiteX3" fmla="*/ 318499 w 8209052"/>
              <a:gd name="connsiteY3" fmla="*/ 215757 h 215757"/>
              <a:gd name="connsiteX4" fmla="*/ 595901 w 8209052"/>
              <a:gd name="connsiteY4" fmla="*/ 205483 h 215757"/>
              <a:gd name="connsiteX5" fmla="*/ 698643 w 8209052"/>
              <a:gd name="connsiteY5" fmla="*/ 174661 h 215757"/>
              <a:gd name="connsiteX6" fmla="*/ 770562 w 8209052"/>
              <a:gd name="connsiteY6" fmla="*/ 164387 h 215757"/>
              <a:gd name="connsiteX7" fmla="*/ 1119883 w 8209052"/>
              <a:gd name="connsiteY7" fmla="*/ 154113 h 215757"/>
              <a:gd name="connsiteX8" fmla="*/ 1150706 w 8209052"/>
              <a:gd name="connsiteY8" fmla="*/ 143838 h 215757"/>
              <a:gd name="connsiteX9" fmla="*/ 1438382 w 8209052"/>
              <a:gd name="connsiteY9" fmla="*/ 164387 h 215757"/>
              <a:gd name="connsiteX10" fmla="*/ 1561672 w 8209052"/>
              <a:gd name="connsiteY10" fmla="*/ 154113 h 215757"/>
              <a:gd name="connsiteX11" fmla="*/ 1592495 w 8209052"/>
              <a:gd name="connsiteY11" fmla="*/ 143838 h 215757"/>
              <a:gd name="connsiteX12" fmla="*/ 1664414 w 8209052"/>
              <a:gd name="connsiteY12" fmla="*/ 133564 h 215757"/>
              <a:gd name="connsiteX13" fmla="*/ 1695236 w 8209052"/>
              <a:gd name="connsiteY13" fmla="*/ 123290 h 215757"/>
              <a:gd name="connsiteX14" fmla="*/ 1869897 w 8209052"/>
              <a:gd name="connsiteY14" fmla="*/ 143838 h 215757"/>
              <a:gd name="connsiteX15" fmla="*/ 1993187 w 8209052"/>
              <a:gd name="connsiteY15" fmla="*/ 164387 h 215757"/>
              <a:gd name="connsiteX16" fmla="*/ 2054832 w 8209052"/>
              <a:gd name="connsiteY16" fmla="*/ 174661 h 215757"/>
              <a:gd name="connsiteX17" fmla="*/ 2691829 w 8209052"/>
              <a:gd name="connsiteY17" fmla="*/ 184935 h 215757"/>
              <a:gd name="connsiteX18" fmla="*/ 3123344 w 8209052"/>
              <a:gd name="connsiteY18" fmla="*/ 174661 h 215757"/>
              <a:gd name="connsiteX19" fmla="*/ 3174715 w 8209052"/>
              <a:gd name="connsiteY19" fmla="*/ 164387 h 215757"/>
              <a:gd name="connsiteX20" fmla="*/ 3267182 w 8209052"/>
              <a:gd name="connsiteY20" fmla="*/ 154113 h 215757"/>
              <a:gd name="connsiteX21" fmla="*/ 3575407 w 8209052"/>
              <a:gd name="connsiteY21" fmla="*/ 143838 h 215757"/>
              <a:gd name="connsiteX22" fmla="*/ 3606229 w 8209052"/>
              <a:gd name="connsiteY22" fmla="*/ 133564 h 215757"/>
              <a:gd name="connsiteX23" fmla="*/ 3647326 w 8209052"/>
              <a:gd name="connsiteY23" fmla="*/ 113016 h 215757"/>
              <a:gd name="connsiteX24" fmla="*/ 4006921 w 8209052"/>
              <a:gd name="connsiteY24" fmla="*/ 102742 h 215757"/>
              <a:gd name="connsiteX25" fmla="*/ 4212405 w 8209052"/>
              <a:gd name="connsiteY25" fmla="*/ 113016 h 215757"/>
              <a:gd name="connsiteX26" fmla="*/ 4243227 w 8209052"/>
              <a:gd name="connsiteY26" fmla="*/ 123290 h 215757"/>
              <a:gd name="connsiteX27" fmla="*/ 4294598 w 8209052"/>
              <a:gd name="connsiteY27" fmla="*/ 143838 h 215757"/>
              <a:gd name="connsiteX28" fmla="*/ 4325420 w 8209052"/>
              <a:gd name="connsiteY28" fmla="*/ 164387 h 215757"/>
              <a:gd name="connsiteX29" fmla="*/ 4387065 w 8209052"/>
              <a:gd name="connsiteY29" fmla="*/ 174661 h 215757"/>
              <a:gd name="connsiteX30" fmla="*/ 4417888 w 8209052"/>
              <a:gd name="connsiteY30" fmla="*/ 184935 h 215757"/>
              <a:gd name="connsiteX31" fmla="*/ 4582274 w 8209052"/>
              <a:gd name="connsiteY31" fmla="*/ 164387 h 215757"/>
              <a:gd name="connsiteX32" fmla="*/ 4613097 w 8209052"/>
              <a:gd name="connsiteY32" fmla="*/ 154113 h 215757"/>
              <a:gd name="connsiteX33" fmla="*/ 4654193 w 8209052"/>
              <a:gd name="connsiteY33" fmla="*/ 133564 h 215757"/>
              <a:gd name="connsiteX34" fmla="*/ 4818580 w 8209052"/>
              <a:gd name="connsiteY34" fmla="*/ 113016 h 215757"/>
              <a:gd name="connsiteX35" fmla="*/ 5054886 w 8209052"/>
              <a:gd name="connsiteY35" fmla="*/ 92468 h 215757"/>
              <a:gd name="connsiteX36" fmla="*/ 5260369 w 8209052"/>
              <a:gd name="connsiteY36" fmla="*/ 102742 h 215757"/>
              <a:gd name="connsiteX37" fmla="*/ 5322014 w 8209052"/>
              <a:gd name="connsiteY37" fmla="*/ 113016 h 215757"/>
              <a:gd name="connsiteX38" fmla="*/ 5414481 w 8209052"/>
              <a:gd name="connsiteY38" fmla="*/ 123290 h 215757"/>
              <a:gd name="connsiteX39" fmla="*/ 5948737 w 8209052"/>
              <a:gd name="connsiteY39" fmla="*/ 113016 h 215757"/>
              <a:gd name="connsiteX40" fmla="*/ 6010382 w 8209052"/>
              <a:gd name="connsiteY40" fmla="*/ 82193 h 215757"/>
              <a:gd name="connsiteX41" fmla="*/ 6041205 w 8209052"/>
              <a:gd name="connsiteY41" fmla="*/ 71919 h 215757"/>
              <a:gd name="connsiteX42" fmla="*/ 6267236 w 8209052"/>
              <a:gd name="connsiteY42" fmla="*/ 41097 h 215757"/>
              <a:gd name="connsiteX43" fmla="*/ 6359703 w 8209052"/>
              <a:gd name="connsiteY43" fmla="*/ 0 h 215757"/>
              <a:gd name="connsiteX44" fmla="*/ 6441897 w 8209052"/>
              <a:gd name="connsiteY44" fmla="*/ 10274 h 215757"/>
              <a:gd name="connsiteX45" fmla="*/ 6503542 w 8209052"/>
              <a:gd name="connsiteY45" fmla="*/ 20548 h 215757"/>
              <a:gd name="connsiteX46" fmla="*/ 6832315 w 8209052"/>
              <a:gd name="connsiteY46" fmla="*/ 30823 h 215757"/>
              <a:gd name="connsiteX47" fmla="*/ 7572054 w 8209052"/>
              <a:gd name="connsiteY47" fmla="*/ 20548 h 215757"/>
              <a:gd name="connsiteX48" fmla="*/ 7726166 w 8209052"/>
              <a:gd name="connsiteY48" fmla="*/ 30823 h 215757"/>
              <a:gd name="connsiteX49" fmla="*/ 7746715 w 8209052"/>
              <a:gd name="connsiteY49" fmla="*/ 51371 h 215757"/>
              <a:gd name="connsiteX50" fmla="*/ 7828908 w 8209052"/>
              <a:gd name="connsiteY50" fmla="*/ 71919 h 215757"/>
              <a:gd name="connsiteX51" fmla="*/ 7859730 w 8209052"/>
              <a:gd name="connsiteY51" fmla="*/ 82193 h 215757"/>
              <a:gd name="connsiteX52" fmla="*/ 8209052 w 8209052"/>
              <a:gd name="connsiteY52" fmla="*/ 92468 h 21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209052" h="215757">
                <a:moveTo>
                  <a:pt x="0" y="154113"/>
                </a:moveTo>
                <a:cubicBezTo>
                  <a:pt x="94142" y="191769"/>
                  <a:pt x="12838" y="164753"/>
                  <a:pt x="154112" y="184935"/>
                </a:cubicBezTo>
                <a:cubicBezTo>
                  <a:pt x="168091" y="186932"/>
                  <a:pt x="181425" y="192146"/>
                  <a:pt x="195209" y="195209"/>
                </a:cubicBezTo>
                <a:cubicBezTo>
                  <a:pt x="249293" y="207228"/>
                  <a:pt x="258460" y="207180"/>
                  <a:pt x="318499" y="215757"/>
                </a:cubicBezTo>
                <a:cubicBezTo>
                  <a:pt x="410966" y="212332"/>
                  <a:pt x="503562" y="211440"/>
                  <a:pt x="595901" y="205483"/>
                </a:cubicBezTo>
                <a:cubicBezTo>
                  <a:pt x="629903" y="203289"/>
                  <a:pt x="666717" y="179222"/>
                  <a:pt x="698643" y="174661"/>
                </a:cubicBezTo>
                <a:cubicBezTo>
                  <a:pt x="722616" y="171236"/>
                  <a:pt x="746374" y="165567"/>
                  <a:pt x="770562" y="164387"/>
                </a:cubicBezTo>
                <a:cubicBezTo>
                  <a:pt x="886914" y="158711"/>
                  <a:pt x="1003443" y="157538"/>
                  <a:pt x="1119883" y="154113"/>
                </a:cubicBezTo>
                <a:cubicBezTo>
                  <a:pt x="1130157" y="150688"/>
                  <a:pt x="1139876" y="143838"/>
                  <a:pt x="1150706" y="143838"/>
                </a:cubicBezTo>
                <a:cubicBezTo>
                  <a:pt x="1386257" y="143838"/>
                  <a:pt x="1330331" y="128370"/>
                  <a:pt x="1438382" y="164387"/>
                </a:cubicBezTo>
                <a:cubicBezTo>
                  <a:pt x="1479479" y="160962"/>
                  <a:pt x="1520795" y="159563"/>
                  <a:pt x="1561672" y="154113"/>
                </a:cubicBezTo>
                <a:cubicBezTo>
                  <a:pt x="1572407" y="152682"/>
                  <a:pt x="1581875" y="145962"/>
                  <a:pt x="1592495" y="143838"/>
                </a:cubicBezTo>
                <a:cubicBezTo>
                  <a:pt x="1616241" y="139089"/>
                  <a:pt x="1640441" y="136989"/>
                  <a:pt x="1664414" y="133564"/>
                </a:cubicBezTo>
                <a:cubicBezTo>
                  <a:pt x="1674688" y="130139"/>
                  <a:pt x="1684406" y="123290"/>
                  <a:pt x="1695236" y="123290"/>
                </a:cubicBezTo>
                <a:cubicBezTo>
                  <a:pt x="1871278" y="123290"/>
                  <a:pt x="1776500" y="126326"/>
                  <a:pt x="1869897" y="143838"/>
                </a:cubicBezTo>
                <a:cubicBezTo>
                  <a:pt x="1910847" y="151516"/>
                  <a:pt x="1952090" y="157537"/>
                  <a:pt x="1993187" y="164387"/>
                </a:cubicBezTo>
                <a:cubicBezTo>
                  <a:pt x="2013735" y="167812"/>
                  <a:pt x="2034003" y="174325"/>
                  <a:pt x="2054832" y="174661"/>
                </a:cubicBezTo>
                <a:lnTo>
                  <a:pt x="2691829" y="184935"/>
                </a:lnTo>
                <a:lnTo>
                  <a:pt x="3123344" y="174661"/>
                </a:lnTo>
                <a:cubicBezTo>
                  <a:pt x="3140791" y="173919"/>
                  <a:pt x="3157428" y="166857"/>
                  <a:pt x="3174715" y="164387"/>
                </a:cubicBezTo>
                <a:cubicBezTo>
                  <a:pt x="3205415" y="160001"/>
                  <a:pt x="3236211" y="155701"/>
                  <a:pt x="3267182" y="154113"/>
                </a:cubicBezTo>
                <a:cubicBezTo>
                  <a:pt x="3369846" y="148848"/>
                  <a:pt x="3472665" y="147263"/>
                  <a:pt x="3575407" y="143838"/>
                </a:cubicBezTo>
                <a:cubicBezTo>
                  <a:pt x="3585681" y="140413"/>
                  <a:pt x="3596275" y="137830"/>
                  <a:pt x="3606229" y="133564"/>
                </a:cubicBezTo>
                <a:cubicBezTo>
                  <a:pt x="3620307" y="127531"/>
                  <a:pt x="3632055" y="114191"/>
                  <a:pt x="3647326" y="113016"/>
                </a:cubicBezTo>
                <a:cubicBezTo>
                  <a:pt x="3766887" y="103819"/>
                  <a:pt x="3887056" y="106167"/>
                  <a:pt x="4006921" y="102742"/>
                </a:cubicBezTo>
                <a:cubicBezTo>
                  <a:pt x="4075416" y="106167"/>
                  <a:pt x="4144083" y="107075"/>
                  <a:pt x="4212405" y="113016"/>
                </a:cubicBezTo>
                <a:cubicBezTo>
                  <a:pt x="4223194" y="113954"/>
                  <a:pt x="4233087" y="119487"/>
                  <a:pt x="4243227" y="123290"/>
                </a:cubicBezTo>
                <a:cubicBezTo>
                  <a:pt x="4260495" y="129766"/>
                  <a:pt x="4278102" y="135590"/>
                  <a:pt x="4294598" y="143838"/>
                </a:cubicBezTo>
                <a:cubicBezTo>
                  <a:pt x="4305642" y="149360"/>
                  <a:pt x="4313706" y="160482"/>
                  <a:pt x="4325420" y="164387"/>
                </a:cubicBezTo>
                <a:cubicBezTo>
                  <a:pt x="4345183" y="170975"/>
                  <a:pt x="4366729" y="170142"/>
                  <a:pt x="4387065" y="174661"/>
                </a:cubicBezTo>
                <a:cubicBezTo>
                  <a:pt x="4397637" y="177010"/>
                  <a:pt x="4407614" y="181510"/>
                  <a:pt x="4417888" y="184935"/>
                </a:cubicBezTo>
                <a:cubicBezTo>
                  <a:pt x="4513453" y="176971"/>
                  <a:pt x="4515481" y="183470"/>
                  <a:pt x="4582274" y="164387"/>
                </a:cubicBezTo>
                <a:cubicBezTo>
                  <a:pt x="4592687" y="161412"/>
                  <a:pt x="4603143" y="158379"/>
                  <a:pt x="4613097" y="154113"/>
                </a:cubicBezTo>
                <a:cubicBezTo>
                  <a:pt x="4627174" y="148080"/>
                  <a:pt x="4639175" y="136568"/>
                  <a:pt x="4654193" y="133564"/>
                </a:cubicBezTo>
                <a:cubicBezTo>
                  <a:pt x="4708343" y="122734"/>
                  <a:pt x="4764109" y="122094"/>
                  <a:pt x="4818580" y="113016"/>
                </a:cubicBezTo>
                <a:cubicBezTo>
                  <a:pt x="4937752" y="93154"/>
                  <a:pt x="4859429" y="103965"/>
                  <a:pt x="5054886" y="92468"/>
                </a:cubicBezTo>
                <a:cubicBezTo>
                  <a:pt x="5123380" y="95893"/>
                  <a:pt x="5191991" y="97482"/>
                  <a:pt x="5260369" y="102742"/>
                </a:cubicBezTo>
                <a:cubicBezTo>
                  <a:pt x="5281139" y="104340"/>
                  <a:pt x="5301365" y="110263"/>
                  <a:pt x="5322014" y="113016"/>
                </a:cubicBezTo>
                <a:cubicBezTo>
                  <a:pt x="5352754" y="117115"/>
                  <a:pt x="5383659" y="119865"/>
                  <a:pt x="5414481" y="123290"/>
                </a:cubicBezTo>
                <a:lnTo>
                  <a:pt x="5948737" y="113016"/>
                </a:lnTo>
                <a:cubicBezTo>
                  <a:pt x="5976590" y="112003"/>
                  <a:pt x="5987291" y="93738"/>
                  <a:pt x="6010382" y="82193"/>
                </a:cubicBezTo>
                <a:cubicBezTo>
                  <a:pt x="6020069" y="77350"/>
                  <a:pt x="6030652" y="74354"/>
                  <a:pt x="6041205" y="71919"/>
                </a:cubicBezTo>
                <a:cubicBezTo>
                  <a:pt x="6154504" y="45773"/>
                  <a:pt x="6144423" y="51331"/>
                  <a:pt x="6267236" y="41097"/>
                </a:cubicBezTo>
                <a:cubicBezTo>
                  <a:pt x="6340595" y="16643"/>
                  <a:pt x="6310859" y="32563"/>
                  <a:pt x="6359703" y="0"/>
                </a:cubicBezTo>
                <a:lnTo>
                  <a:pt x="6441897" y="10274"/>
                </a:lnTo>
                <a:cubicBezTo>
                  <a:pt x="6462519" y="13220"/>
                  <a:pt x="6482739" y="19453"/>
                  <a:pt x="6503542" y="20548"/>
                </a:cubicBezTo>
                <a:cubicBezTo>
                  <a:pt x="6613035" y="26311"/>
                  <a:pt x="6722724" y="27398"/>
                  <a:pt x="6832315" y="30823"/>
                </a:cubicBezTo>
                <a:lnTo>
                  <a:pt x="7572054" y="20548"/>
                </a:lnTo>
                <a:cubicBezTo>
                  <a:pt x="7623539" y="20548"/>
                  <a:pt x="7675465" y="21876"/>
                  <a:pt x="7726166" y="30823"/>
                </a:cubicBezTo>
                <a:cubicBezTo>
                  <a:pt x="7735705" y="32506"/>
                  <a:pt x="7737721" y="47774"/>
                  <a:pt x="7746715" y="51371"/>
                </a:cubicBezTo>
                <a:cubicBezTo>
                  <a:pt x="7772936" y="61859"/>
                  <a:pt x="7801662" y="64488"/>
                  <a:pt x="7828908" y="71919"/>
                </a:cubicBezTo>
                <a:cubicBezTo>
                  <a:pt x="7839356" y="74768"/>
                  <a:pt x="7849075" y="80256"/>
                  <a:pt x="7859730" y="82193"/>
                </a:cubicBezTo>
                <a:cubicBezTo>
                  <a:pt x="7976987" y="103513"/>
                  <a:pt x="8086171" y="92468"/>
                  <a:pt x="8209052" y="92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Picture 8" descr="C:\Users\user\AppData\Local\Microsoft\Windows\Temporary Internet Files\Content.IE5\Q2PRJEG6\MC900318704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09347" y="2872299"/>
            <a:ext cx="922788" cy="108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오른쪽 화살표 48"/>
          <p:cNvSpPr/>
          <p:nvPr/>
        </p:nvSpPr>
        <p:spPr>
          <a:xfrm>
            <a:off x="7672757" y="5652254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46444" y="5315750"/>
            <a:ext cx="155324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i="1" dirty="0">
                <a:latin typeface="Times New Roman" pitchFamily="18" charset="0"/>
                <a:cs typeface="Times New Roman" pitchFamily="18" charset="0"/>
              </a:rPr>
              <a:t>시속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140 km</a:t>
            </a:r>
          </a:p>
        </p:txBody>
      </p:sp>
      <p:sp>
        <p:nvSpPr>
          <p:cNvPr id="51" name="모서리가 둥근 사각형 설명선 50"/>
          <p:cNvSpPr/>
          <p:nvPr/>
        </p:nvSpPr>
        <p:spPr>
          <a:xfrm>
            <a:off x="7251071" y="4282614"/>
            <a:ext cx="1800200" cy="468052"/>
          </a:xfrm>
          <a:prstGeom prst="wedgeRoundRectCallout">
            <a:avLst>
              <a:gd name="adj1" fmla="val -50054"/>
              <a:gd name="adj2" fmla="val 976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 </a:t>
            </a:r>
            <a:r>
              <a:rPr lang="ko-KR" altLang="en-US" sz="1400" dirty="0"/>
              <a:t>시속 </a:t>
            </a:r>
            <a:r>
              <a:rPr lang="en-US" altLang="ko-KR" sz="1400" dirty="0"/>
              <a:t>10 km… </a:t>
            </a:r>
            <a:r>
              <a:rPr lang="ko-KR" altLang="en-US" sz="1400" dirty="0" err="1"/>
              <a:t>ㅎㅎ</a:t>
            </a:r>
            <a:endParaRPr lang="en-US" altLang="ko-KR" sz="1400" dirty="0"/>
          </a:p>
          <a:p>
            <a:pPr algn="ctr"/>
            <a:r>
              <a:rPr lang="en-US" altLang="ko-KR" sz="1400" dirty="0"/>
              <a:t>10 km/h, Too slow</a:t>
            </a:r>
            <a:endParaRPr lang="ko-KR" altLang="en-US" sz="1400" dirty="0"/>
          </a:p>
        </p:txBody>
      </p:sp>
      <p:pic>
        <p:nvPicPr>
          <p:cNvPr id="55" name="Picture 4" descr="C:\Users\user\AppData\Local\Microsoft\Windows\Temporary Internet Files\Content.IE5\18PWN9XN\MC900441819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80136" y="5012795"/>
            <a:ext cx="1071034" cy="107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7" descr="C:\Users\user\AppData\Local\Microsoft\Windows\Temporary Internet Files\Content.IE5\Q2PRJEG6\MC90032044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151" y="4639620"/>
            <a:ext cx="214325" cy="2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자유형 58"/>
          <p:cNvSpPr/>
          <p:nvPr/>
        </p:nvSpPr>
        <p:spPr>
          <a:xfrm>
            <a:off x="540800" y="5962440"/>
            <a:ext cx="8209052" cy="215757"/>
          </a:xfrm>
          <a:custGeom>
            <a:avLst/>
            <a:gdLst>
              <a:gd name="connsiteX0" fmla="*/ 0 w 8209052"/>
              <a:gd name="connsiteY0" fmla="*/ 154113 h 215757"/>
              <a:gd name="connsiteX1" fmla="*/ 154112 w 8209052"/>
              <a:gd name="connsiteY1" fmla="*/ 184935 h 215757"/>
              <a:gd name="connsiteX2" fmla="*/ 195209 w 8209052"/>
              <a:gd name="connsiteY2" fmla="*/ 195209 h 215757"/>
              <a:gd name="connsiteX3" fmla="*/ 318499 w 8209052"/>
              <a:gd name="connsiteY3" fmla="*/ 215757 h 215757"/>
              <a:gd name="connsiteX4" fmla="*/ 595901 w 8209052"/>
              <a:gd name="connsiteY4" fmla="*/ 205483 h 215757"/>
              <a:gd name="connsiteX5" fmla="*/ 698643 w 8209052"/>
              <a:gd name="connsiteY5" fmla="*/ 174661 h 215757"/>
              <a:gd name="connsiteX6" fmla="*/ 770562 w 8209052"/>
              <a:gd name="connsiteY6" fmla="*/ 164387 h 215757"/>
              <a:gd name="connsiteX7" fmla="*/ 1119883 w 8209052"/>
              <a:gd name="connsiteY7" fmla="*/ 154113 h 215757"/>
              <a:gd name="connsiteX8" fmla="*/ 1150706 w 8209052"/>
              <a:gd name="connsiteY8" fmla="*/ 143838 h 215757"/>
              <a:gd name="connsiteX9" fmla="*/ 1438382 w 8209052"/>
              <a:gd name="connsiteY9" fmla="*/ 164387 h 215757"/>
              <a:gd name="connsiteX10" fmla="*/ 1561672 w 8209052"/>
              <a:gd name="connsiteY10" fmla="*/ 154113 h 215757"/>
              <a:gd name="connsiteX11" fmla="*/ 1592495 w 8209052"/>
              <a:gd name="connsiteY11" fmla="*/ 143838 h 215757"/>
              <a:gd name="connsiteX12" fmla="*/ 1664414 w 8209052"/>
              <a:gd name="connsiteY12" fmla="*/ 133564 h 215757"/>
              <a:gd name="connsiteX13" fmla="*/ 1695236 w 8209052"/>
              <a:gd name="connsiteY13" fmla="*/ 123290 h 215757"/>
              <a:gd name="connsiteX14" fmla="*/ 1869897 w 8209052"/>
              <a:gd name="connsiteY14" fmla="*/ 143838 h 215757"/>
              <a:gd name="connsiteX15" fmla="*/ 1993187 w 8209052"/>
              <a:gd name="connsiteY15" fmla="*/ 164387 h 215757"/>
              <a:gd name="connsiteX16" fmla="*/ 2054832 w 8209052"/>
              <a:gd name="connsiteY16" fmla="*/ 174661 h 215757"/>
              <a:gd name="connsiteX17" fmla="*/ 2691829 w 8209052"/>
              <a:gd name="connsiteY17" fmla="*/ 184935 h 215757"/>
              <a:gd name="connsiteX18" fmla="*/ 3123344 w 8209052"/>
              <a:gd name="connsiteY18" fmla="*/ 174661 h 215757"/>
              <a:gd name="connsiteX19" fmla="*/ 3174715 w 8209052"/>
              <a:gd name="connsiteY19" fmla="*/ 164387 h 215757"/>
              <a:gd name="connsiteX20" fmla="*/ 3267182 w 8209052"/>
              <a:gd name="connsiteY20" fmla="*/ 154113 h 215757"/>
              <a:gd name="connsiteX21" fmla="*/ 3575407 w 8209052"/>
              <a:gd name="connsiteY21" fmla="*/ 143838 h 215757"/>
              <a:gd name="connsiteX22" fmla="*/ 3606229 w 8209052"/>
              <a:gd name="connsiteY22" fmla="*/ 133564 h 215757"/>
              <a:gd name="connsiteX23" fmla="*/ 3647326 w 8209052"/>
              <a:gd name="connsiteY23" fmla="*/ 113016 h 215757"/>
              <a:gd name="connsiteX24" fmla="*/ 4006921 w 8209052"/>
              <a:gd name="connsiteY24" fmla="*/ 102742 h 215757"/>
              <a:gd name="connsiteX25" fmla="*/ 4212405 w 8209052"/>
              <a:gd name="connsiteY25" fmla="*/ 113016 h 215757"/>
              <a:gd name="connsiteX26" fmla="*/ 4243227 w 8209052"/>
              <a:gd name="connsiteY26" fmla="*/ 123290 h 215757"/>
              <a:gd name="connsiteX27" fmla="*/ 4294598 w 8209052"/>
              <a:gd name="connsiteY27" fmla="*/ 143838 h 215757"/>
              <a:gd name="connsiteX28" fmla="*/ 4325420 w 8209052"/>
              <a:gd name="connsiteY28" fmla="*/ 164387 h 215757"/>
              <a:gd name="connsiteX29" fmla="*/ 4387065 w 8209052"/>
              <a:gd name="connsiteY29" fmla="*/ 174661 h 215757"/>
              <a:gd name="connsiteX30" fmla="*/ 4417888 w 8209052"/>
              <a:gd name="connsiteY30" fmla="*/ 184935 h 215757"/>
              <a:gd name="connsiteX31" fmla="*/ 4582274 w 8209052"/>
              <a:gd name="connsiteY31" fmla="*/ 164387 h 215757"/>
              <a:gd name="connsiteX32" fmla="*/ 4613097 w 8209052"/>
              <a:gd name="connsiteY32" fmla="*/ 154113 h 215757"/>
              <a:gd name="connsiteX33" fmla="*/ 4654193 w 8209052"/>
              <a:gd name="connsiteY33" fmla="*/ 133564 h 215757"/>
              <a:gd name="connsiteX34" fmla="*/ 4818580 w 8209052"/>
              <a:gd name="connsiteY34" fmla="*/ 113016 h 215757"/>
              <a:gd name="connsiteX35" fmla="*/ 5054886 w 8209052"/>
              <a:gd name="connsiteY35" fmla="*/ 92468 h 215757"/>
              <a:gd name="connsiteX36" fmla="*/ 5260369 w 8209052"/>
              <a:gd name="connsiteY36" fmla="*/ 102742 h 215757"/>
              <a:gd name="connsiteX37" fmla="*/ 5322014 w 8209052"/>
              <a:gd name="connsiteY37" fmla="*/ 113016 h 215757"/>
              <a:gd name="connsiteX38" fmla="*/ 5414481 w 8209052"/>
              <a:gd name="connsiteY38" fmla="*/ 123290 h 215757"/>
              <a:gd name="connsiteX39" fmla="*/ 5948737 w 8209052"/>
              <a:gd name="connsiteY39" fmla="*/ 113016 h 215757"/>
              <a:gd name="connsiteX40" fmla="*/ 6010382 w 8209052"/>
              <a:gd name="connsiteY40" fmla="*/ 82193 h 215757"/>
              <a:gd name="connsiteX41" fmla="*/ 6041205 w 8209052"/>
              <a:gd name="connsiteY41" fmla="*/ 71919 h 215757"/>
              <a:gd name="connsiteX42" fmla="*/ 6267236 w 8209052"/>
              <a:gd name="connsiteY42" fmla="*/ 41097 h 215757"/>
              <a:gd name="connsiteX43" fmla="*/ 6359703 w 8209052"/>
              <a:gd name="connsiteY43" fmla="*/ 0 h 215757"/>
              <a:gd name="connsiteX44" fmla="*/ 6441897 w 8209052"/>
              <a:gd name="connsiteY44" fmla="*/ 10274 h 215757"/>
              <a:gd name="connsiteX45" fmla="*/ 6503542 w 8209052"/>
              <a:gd name="connsiteY45" fmla="*/ 20548 h 215757"/>
              <a:gd name="connsiteX46" fmla="*/ 6832315 w 8209052"/>
              <a:gd name="connsiteY46" fmla="*/ 30823 h 215757"/>
              <a:gd name="connsiteX47" fmla="*/ 7572054 w 8209052"/>
              <a:gd name="connsiteY47" fmla="*/ 20548 h 215757"/>
              <a:gd name="connsiteX48" fmla="*/ 7726166 w 8209052"/>
              <a:gd name="connsiteY48" fmla="*/ 30823 h 215757"/>
              <a:gd name="connsiteX49" fmla="*/ 7746715 w 8209052"/>
              <a:gd name="connsiteY49" fmla="*/ 51371 h 215757"/>
              <a:gd name="connsiteX50" fmla="*/ 7828908 w 8209052"/>
              <a:gd name="connsiteY50" fmla="*/ 71919 h 215757"/>
              <a:gd name="connsiteX51" fmla="*/ 7859730 w 8209052"/>
              <a:gd name="connsiteY51" fmla="*/ 82193 h 215757"/>
              <a:gd name="connsiteX52" fmla="*/ 8209052 w 8209052"/>
              <a:gd name="connsiteY52" fmla="*/ 92468 h 21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209052" h="215757">
                <a:moveTo>
                  <a:pt x="0" y="154113"/>
                </a:moveTo>
                <a:cubicBezTo>
                  <a:pt x="94142" y="191769"/>
                  <a:pt x="12838" y="164753"/>
                  <a:pt x="154112" y="184935"/>
                </a:cubicBezTo>
                <a:cubicBezTo>
                  <a:pt x="168091" y="186932"/>
                  <a:pt x="181425" y="192146"/>
                  <a:pt x="195209" y="195209"/>
                </a:cubicBezTo>
                <a:cubicBezTo>
                  <a:pt x="249293" y="207228"/>
                  <a:pt x="258460" y="207180"/>
                  <a:pt x="318499" y="215757"/>
                </a:cubicBezTo>
                <a:cubicBezTo>
                  <a:pt x="410966" y="212332"/>
                  <a:pt x="503562" y="211440"/>
                  <a:pt x="595901" y="205483"/>
                </a:cubicBezTo>
                <a:cubicBezTo>
                  <a:pt x="629903" y="203289"/>
                  <a:pt x="666717" y="179222"/>
                  <a:pt x="698643" y="174661"/>
                </a:cubicBezTo>
                <a:cubicBezTo>
                  <a:pt x="722616" y="171236"/>
                  <a:pt x="746374" y="165567"/>
                  <a:pt x="770562" y="164387"/>
                </a:cubicBezTo>
                <a:cubicBezTo>
                  <a:pt x="886914" y="158711"/>
                  <a:pt x="1003443" y="157538"/>
                  <a:pt x="1119883" y="154113"/>
                </a:cubicBezTo>
                <a:cubicBezTo>
                  <a:pt x="1130157" y="150688"/>
                  <a:pt x="1139876" y="143838"/>
                  <a:pt x="1150706" y="143838"/>
                </a:cubicBezTo>
                <a:cubicBezTo>
                  <a:pt x="1386257" y="143838"/>
                  <a:pt x="1330331" y="128370"/>
                  <a:pt x="1438382" y="164387"/>
                </a:cubicBezTo>
                <a:cubicBezTo>
                  <a:pt x="1479479" y="160962"/>
                  <a:pt x="1520795" y="159563"/>
                  <a:pt x="1561672" y="154113"/>
                </a:cubicBezTo>
                <a:cubicBezTo>
                  <a:pt x="1572407" y="152682"/>
                  <a:pt x="1581875" y="145962"/>
                  <a:pt x="1592495" y="143838"/>
                </a:cubicBezTo>
                <a:cubicBezTo>
                  <a:pt x="1616241" y="139089"/>
                  <a:pt x="1640441" y="136989"/>
                  <a:pt x="1664414" y="133564"/>
                </a:cubicBezTo>
                <a:cubicBezTo>
                  <a:pt x="1674688" y="130139"/>
                  <a:pt x="1684406" y="123290"/>
                  <a:pt x="1695236" y="123290"/>
                </a:cubicBezTo>
                <a:cubicBezTo>
                  <a:pt x="1871278" y="123290"/>
                  <a:pt x="1776500" y="126326"/>
                  <a:pt x="1869897" y="143838"/>
                </a:cubicBezTo>
                <a:cubicBezTo>
                  <a:pt x="1910847" y="151516"/>
                  <a:pt x="1952090" y="157537"/>
                  <a:pt x="1993187" y="164387"/>
                </a:cubicBezTo>
                <a:cubicBezTo>
                  <a:pt x="2013735" y="167812"/>
                  <a:pt x="2034003" y="174325"/>
                  <a:pt x="2054832" y="174661"/>
                </a:cubicBezTo>
                <a:lnTo>
                  <a:pt x="2691829" y="184935"/>
                </a:lnTo>
                <a:lnTo>
                  <a:pt x="3123344" y="174661"/>
                </a:lnTo>
                <a:cubicBezTo>
                  <a:pt x="3140791" y="173919"/>
                  <a:pt x="3157428" y="166857"/>
                  <a:pt x="3174715" y="164387"/>
                </a:cubicBezTo>
                <a:cubicBezTo>
                  <a:pt x="3205415" y="160001"/>
                  <a:pt x="3236211" y="155701"/>
                  <a:pt x="3267182" y="154113"/>
                </a:cubicBezTo>
                <a:cubicBezTo>
                  <a:pt x="3369846" y="148848"/>
                  <a:pt x="3472665" y="147263"/>
                  <a:pt x="3575407" y="143838"/>
                </a:cubicBezTo>
                <a:cubicBezTo>
                  <a:pt x="3585681" y="140413"/>
                  <a:pt x="3596275" y="137830"/>
                  <a:pt x="3606229" y="133564"/>
                </a:cubicBezTo>
                <a:cubicBezTo>
                  <a:pt x="3620307" y="127531"/>
                  <a:pt x="3632055" y="114191"/>
                  <a:pt x="3647326" y="113016"/>
                </a:cubicBezTo>
                <a:cubicBezTo>
                  <a:pt x="3766887" y="103819"/>
                  <a:pt x="3887056" y="106167"/>
                  <a:pt x="4006921" y="102742"/>
                </a:cubicBezTo>
                <a:cubicBezTo>
                  <a:pt x="4075416" y="106167"/>
                  <a:pt x="4144083" y="107075"/>
                  <a:pt x="4212405" y="113016"/>
                </a:cubicBezTo>
                <a:cubicBezTo>
                  <a:pt x="4223194" y="113954"/>
                  <a:pt x="4233087" y="119487"/>
                  <a:pt x="4243227" y="123290"/>
                </a:cubicBezTo>
                <a:cubicBezTo>
                  <a:pt x="4260495" y="129766"/>
                  <a:pt x="4278102" y="135590"/>
                  <a:pt x="4294598" y="143838"/>
                </a:cubicBezTo>
                <a:cubicBezTo>
                  <a:pt x="4305642" y="149360"/>
                  <a:pt x="4313706" y="160482"/>
                  <a:pt x="4325420" y="164387"/>
                </a:cubicBezTo>
                <a:cubicBezTo>
                  <a:pt x="4345183" y="170975"/>
                  <a:pt x="4366729" y="170142"/>
                  <a:pt x="4387065" y="174661"/>
                </a:cubicBezTo>
                <a:cubicBezTo>
                  <a:pt x="4397637" y="177010"/>
                  <a:pt x="4407614" y="181510"/>
                  <a:pt x="4417888" y="184935"/>
                </a:cubicBezTo>
                <a:cubicBezTo>
                  <a:pt x="4513453" y="176971"/>
                  <a:pt x="4515481" y="183470"/>
                  <a:pt x="4582274" y="164387"/>
                </a:cubicBezTo>
                <a:cubicBezTo>
                  <a:pt x="4592687" y="161412"/>
                  <a:pt x="4603143" y="158379"/>
                  <a:pt x="4613097" y="154113"/>
                </a:cubicBezTo>
                <a:cubicBezTo>
                  <a:pt x="4627174" y="148080"/>
                  <a:pt x="4639175" y="136568"/>
                  <a:pt x="4654193" y="133564"/>
                </a:cubicBezTo>
                <a:cubicBezTo>
                  <a:pt x="4708343" y="122734"/>
                  <a:pt x="4764109" y="122094"/>
                  <a:pt x="4818580" y="113016"/>
                </a:cubicBezTo>
                <a:cubicBezTo>
                  <a:pt x="4937752" y="93154"/>
                  <a:pt x="4859429" y="103965"/>
                  <a:pt x="5054886" y="92468"/>
                </a:cubicBezTo>
                <a:cubicBezTo>
                  <a:pt x="5123380" y="95893"/>
                  <a:pt x="5191991" y="97482"/>
                  <a:pt x="5260369" y="102742"/>
                </a:cubicBezTo>
                <a:cubicBezTo>
                  <a:pt x="5281139" y="104340"/>
                  <a:pt x="5301365" y="110263"/>
                  <a:pt x="5322014" y="113016"/>
                </a:cubicBezTo>
                <a:cubicBezTo>
                  <a:pt x="5352754" y="117115"/>
                  <a:pt x="5383659" y="119865"/>
                  <a:pt x="5414481" y="123290"/>
                </a:cubicBezTo>
                <a:lnTo>
                  <a:pt x="5948737" y="113016"/>
                </a:lnTo>
                <a:cubicBezTo>
                  <a:pt x="5976590" y="112003"/>
                  <a:pt x="5987291" y="93738"/>
                  <a:pt x="6010382" y="82193"/>
                </a:cubicBezTo>
                <a:cubicBezTo>
                  <a:pt x="6020069" y="77350"/>
                  <a:pt x="6030652" y="74354"/>
                  <a:pt x="6041205" y="71919"/>
                </a:cubicBezTo>
                <a:cubicBezTo>
                  <a:pt x="6154504" y="45773"/>
                  <a:pt x="6144423" y="51331"/>
                  <a:pt x="6267236" y="41097"/>
                </a:cubicBezTo>
                <a:cubicBezTo>
                  <a:pt x="6340595" y="16643"/>
                  <a:pt x="6310859" y="32563"/>
                  <a:pt x="6359703" y="0"/>
                </a:cubicBezTo>
                <a:lnTo>
                  <a:pt x="6441897" y="10274"/>
                </a:lnTo>
                <a:cubicBezTo>
                  <a:pt x="6462519" y="13220"/>
                  <a:pt x="6482739" y="19453"/>
                  <a:pt x="6503542" y="20548"/>
                </a:cubicBezTo>
                <a:cubicBezTo>
                  <a:pt x="6613035" y="26311"/>
                  <a:pt x="6722724" y="27398"/>
                  <a:pt x="6832315" y="30823"/>
                </a:cubicBezTo>
                <a:lnTo>
                  <a:pt x="7572054" y="20548"/>
                </a:lnTo>
                <a:cubicBezTo>
                  <a:pt x="7623539" y="20548"/>
                  <a:pt x="7675465" y="21876"/>
                  <a:pt x="7726166" y="30823"/>
                </a:cubicBezTo>
                <a:cubicBezTo>
                  <a:pt x="7735705" y="32506"/>
                  <a:pt x="7737721" y="47774"/>
                  <a:pt x="7746715" y="51371"/>
                </a:cubicBezTo>
                <a:cubicBezTo>
                  <a:pt x="7772936" y="61859"/>
                  <a:pt x="7801662" y="64488"/>
                  <a:pt x="7828908" y="71919"/>
                </a:cubicBezTo>
                <a:cubicBezTo>
                  <a:pt x="7839356" y="74768"/>
                  <a:pt x="7849075" y="80256"/>
                  <a:pt x="7859730" y="82193"/>
                </a:cubicBezTo>
                <a:cubicBezTo>
                  <a:pt x="7976987" y="103513"/>
                  <a:pt x="8086171" y="92468"/>
                  <a:pt x="8209052" y="9246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Picture 8" descr="C:\Users\user\AppData\Local\Microsoft\Windows\Temporary Internet Files\Content.IE5\Q2PRJEG6\MC900318704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89551" y="4574624"/>
            <a:ext cx="922788" cy="108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그룹 61"/>
          <p:cNvGrpSpPr/>
          <p:nvPr/>
        </p:nvGrpSpPr>
        <p:grpSpPr>
          <a:xfrm>
            <a:off x="5444348" y="5596690"/>
            <a:ext cx="2138613" cy="443468"/>
            <a:chOff x="923074" y="3583696"/>
            <a:chExt cx="2496798" cy="515476"/>
          </a:xfrm>
        </p:grpSpPr>
        <p:sp>
          <p:nvSpPr>
            <p:cNvPr id="63" name="직사각형 62"/>
            <p:cNvSpPr/>
            <p:nvPr/>
          </p:nvSpPr>
          <p:spPr>
            <a:xfrm>
              <a:off x="923074" y="3583696"/>
              <a:ext cx="2496798" cy="35756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1218068" y="3655704"/>
              <a:ext cx="432048" cy="4434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2654405" y="3655704"/>
              <a:ext cx="432048" cy="44346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6" name="직선 연결선 65"/>
          <p:cNvCxnSpPr/>
          <p:nvPr/>
        </p:nvCxnSpPr>
        <p:spPr>
          <a:xfrm flipH="1">
            <a:off x="3819049" y="4808613"/>
            <a:ext cx="349678" cy="43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3583055" y="4757242"/>
            <a:ext cx="471989" cy="43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5181" y="282360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140 km/h</a:t>
            </a:r>
            <a:endParaRPr lang="ko-KR" alt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77439" y="593688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140 km/h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02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3" grpId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809625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Mass is changed </a:t>
            </a:r>
            <a:r>
              <a:rPr lang="ko-KR" altLang="en-US" sz="3200" dirty="0"/>
              <a:t>질량이 변한다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2672" y="743787"/>
            <a:ext cx="7632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Mass : difficulty that the speed is changed ( m=F/a )</a:t>
            </a: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질량의 정의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속도의 변화가 힘든 정도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 m=F/a 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432451" y="1413407"/>
            <a:ext cx="2232248" cy="1780684"/>
            <a:chOff x="1907704" y="1772816"/>
            <a:chExt cx="3695700" cy="3018640"/>
          </a:xfrm>
          <a:solidFill>
            <a:schemeClr val="bg1"/>
          </a:solidFill>
        </p:grpSpPr>
        <p:pic>
          <p:nvPicPr>
            <p:cNvPr id="48130" name="Picture 2" descr="http://psi.phys.wits.ac.za/teaching/Connell/phys284/2005/lecture-01/lecture_01/img160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7704" y="1772816"/>
              <a:ext cx="3695700" cy="2971801"/>
            </a:xfrm>
            <a:prstGeom prst="rect">
              <a:avLst/>
            </a:prstGeom>
            <a:grpFill/>
          </p:spPr>
        </p:pic>
        <p:sp>
          <p:nvSpPr>
            <p:cNvPr id="11" name="직사각형 10"/>
            <p:cNvSpPr/>
            <p:nvPr/>
          </p:nvSpPr>
          <p:spPr>
            <a:xfrm>
              <a:off x="3635896" y="4437112"/>
              <a:ext cx="332600" cy="3543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99592" y="3126159"/>
            <a:ext cx="76328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물체의 속도가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c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에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가까와지면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질량이 커져 속도를 증가시키기가 힘들어진다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 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결국 어떤 물체도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속도에 도달할 수 없다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If the speed of a object close to c, mass increases, then it is hard to increase the speed . Therefore, any object can not reach to the speed of light.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27584" y="5373216"/>
            <a:ext cx="76328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If you can measure the mas, you will know the energy for a object to carry.</a:t>
            </a:r>
          </a:p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질량만 보면 물체가 가진 에너지를 알 수 있다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:     </a:t>
            </a:r>
            <a:r>
              <a:rPr lang="en-US" altLang="ko-KR" sz="3600" dirty="0">
                <a:latin typeface="Times New Roman" pitchFamily="18" charset="0"/>
                <a:cs typeface="Times New Roman" pitchFamily="18" charset="0"/>
              </a:rPr>
              <a:t>E=mc</a:t>
            </a:r>
            <a:r>
              <a:rPr lang="en-US" altLang="ko-KR" sz="3600" baseline="3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sz="3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8140" name="Picture 12" descr="C:\Users\황인각\AppData\Local\Microsoft\Windows\Temporary Internet Files\Content.IE5\G5R87TNN\MC900419158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0936" y="1413407"/>
            <a:ext cx="984250" cy="1606550"/>
          </a:xfrm>
          <a:prstGeom prst="rect">
            <a:avLst/>
          </a:prstGeom>
          <a:noFill/>
        </p:spPr>
      </p:pic>
      <p:sp>
        <p:nvSpPr>
          <p:cNvPr id="27" name="모서리가 둥근 사각형 설명선 26"/>
          <p:cNvSpPr/>
          <p:nvPr/>
        </p:nvSpPr>
        <p:spPr>
          <a:xfrm>
            <a:off x="5796136" y="476672"/>
            <a:ext cx="3168352" cy="1224136"/>
          </a:xfrm>
          <a:prstGeom prst="wedgeRoundRectCallout">
            <a:avLst>
              <a:gd name="adj1" fmla="val -44667"/>
              <a:gd name="adj2" fmla="val 7209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뛰면 질량이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오히려 늘어난다고</a:t>
            </a:r>
            <a:r>
              <a:rPr lang="en-US" altLang="ko-KR" sz="1600" dirty="0">
                <a:solidFill>
                  <a:schemeClr val="tx1"/>
                </a:solidFill>
              </a:rPr>
              <a:t>? </a:t>
            </a:r>
            <a:r>
              <a:rPr lang="ko-KR" altLang="en-US" sz="1600" dirty="0">
                <a:solidFill>
                  <a:schemeClr val="tx1"/>
                </a:solidFill>
              </a:rPr>
              <a:t>망했다</a:t>
            </a:r>
            <a:r>
              <a:rPr lang="en-US" altLang="ko-KR" sz="16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If runs, rather mass increases ? OMG 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갈매기형 수장 12"/>
          <p:cNvSpPr/>
          <p:nvPr/>
        </p:nvSpPr>
        <p:spPr>
          <a:xfrm>
            <a:off x="2051720" y="4499828"/>
            <a:ext cx="216024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788024" y="4499828"/>
            <a:ext cx="288032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갈매기형 수장 27"/>
          <p:cNvSpPr/>
          <p:nvPr/>
        </p:nvSpPr>
        <p:spPr>
          <a:xfrm>
            <a:off x="5004048" y="4499828"/>
            <a:ext cx="288032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7740352" y="4499828"/>
            <a:ext cx="1224136" cy="360040"/>
            <a:chOff x="8100392" y="4437112"/>
            <a:chExt cx="720080" cy="360040"/>
          </a:xfrm>
        </p:grpSpPr>
        <p:sp>
          <p:nvSpPr>
            <p:cNvPr id="30" name="갈매기형 수장 29"/>
            <p:cNvSpPr/>
            <p:nvPr/>
          </p:nvSpPr>
          <p:spPr>
            <a:xfrm>
              <a:off x="8100392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갈매기형 수장 30"/>
            <p:cNvSpPr/>
            <p:nvPr/>
          </p:nvSpPr>
          <p:spPr>
            <a:xfrm>
              <a:off x="8316416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갈매기형 수장 31"/>
            <p:cNvSpPr/>
            <p:nvPr/>
          </p:nvSpPr>
          <p:spPr>
            <a:xfrm>
              <a:off x="8532440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99592" y="4931876"/>
            <a:ext cx="7848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 =1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톤 </a:t>
            </a:r>
            <a:r>
              <a:rPr lang="en-US" altLang="ko-KR" dirty="0"/>
              <a:t>ton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                                 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 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1.5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톤 </a:t>
            </a:r>
            <a:r>
              <a:rPr lang="en-US" altLang="ko-KR" dirty="0"/>
              <a:t>ton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                             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 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톤 </a:t>
            </a:r>
            <a:r>
              <a:rPr lang="en-US" altLang="ko-KR" dirty="0"/>
              <a:t>ton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95536" y="4149080"/>
            <a:ext cx="1728192" cy="864096"/>
            <a:chOff x="683568" y="4077072"/>
            <a:chExt cx="1440160" cy="864096"/>
          </a:xfrm>
        </p:grpSpPr>
        <p:pic>
          <p:nvPicPr>
            <p:cNvPr id="36" name="Picture 4" descr="https://www.helmholtz-berlin.de/media/media/angebote/arbeiten_lernen/lehrmaterialien/beschleunigerphysik/relativistischer_effekt/rel-exp_3508x2479.jp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37" name="직사각형 36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3491880" y="4221088"/>
            <a:ext cx="1368152" cy="864096"/>
            <a:chOff x="683568" y="4077072"/>
            <a:chExt cx="1440160" cy="864096"/>
          </a:xfrm>
        </p:grpSpPr>
        <p:pic>
          <p:nvPicPr>
            <p:cNvPr id="39" name="Picture 4" descr="https://www.helmholtz-berlin.de/media/media/angebote/arbeiten_lernen/lehrmaterialien/beschleunigerphysik/relativistischer_effekt/rel-exp_3508x2479.jp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40" name="직사각형 39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6876256" y="4221088"/>
            <a:ext cx="720080" cy="864096"/>
            <a:chOff x="683568" y="4077072"/>
            <a:chExt cx="1440160" cy="864096"/>
          </a:xfrm>
        </p:grpSpPr>
        <p:pic>
          <p:nvPicPr>
            <p:cNvPr id="42" name="Picture 4" descr="https://www.helmholtz-berlin.de/media/media/angebote/arbeiten_lernen/lehrmaterialien/beschleunigerphysik/relativistischer_effekt/rel-exp_3508x2479.jp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43" name="직사각형 42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구름 모양 설명선 3"/>
          <p:cNvSpPr/>
          <p:nvPr/>
        </p:nvSpPr>
        <p:spPr>
          <a:xfrm>
            <a:off x="7308304" y="5373216"/>
            <a:ext cx="1728192" cy="1152128"/>
          </a:xfrm>
          <a:prstGeom prst="cloudCallout">
            <a:avLst>
              <a:gd name="adj1" fmla="val -65624"/>
              <a:gd name="adj2" fmla="val 193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FF00"/>
                </a:solidFill>
              </a:rPr>
              <a:t>Mass equals Energy !!!</a:t>
            </a: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66" y="2058203"/>
            <a:ext cx="2169584" cy="1986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3" grpId="0" animBg="1"/>
      <p:bldP spid="26" grpId="0" animBg="1"/>
      <p:bldP spid="28" grpId="0" animBg="1"/>
      <p:bldP spid="34" grpId="0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467544" y="4499828"/>
            <a:ext cx="1728192" cy="864096"/>
            <a:chOff x="683568" y="4077072"/>
            <a:chExt cx="1440160" cy="864096"/>
          </a:xfrm>
        </p:grpSpPr>
        <p:pic>
          <p:nvPicPr>
            <p:cNvPr id="38" name="Picture 4" descr="https://www.helmholtz-berlin.de/media/media/angebote/arbeiten_lernen/lehrmaterialien/beschleunigerphysik/relativistischer_effekt/rel-exp_3508x2479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39" name="직사각형 38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563888" y="4571836"/>
            <a:ext cx="1368152" cy="864096"/>
            <a:chOff x="683568" y="4077072"/>
            <a:chExt cx="1440160" cy="864096"/>
          </a:xfrm>
        </p:grpSpPr>
        <p:pic>
          <p:nvPicPr>
            <p:cNvPr id="41" name="Picture 4" descr="https://www.helmholtz-berlin.de/media/media/angebote/arbeiten_lernen/lehrmaterialien/beschleunigerphysik/relativistischer_effekt/rel-exp_3508x2479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42" name="직사각형 41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948264" y="4571836"/>
            <a:ext cx="720080" cy="864096"/>
            <a:chOff x="683568" y="4077072"/>
            <a:chExt cx="1440160" cy="864096"/>
          </a:xfrm>
        </p:grpSpPr>
        <p:pic>
          <p:nvPicPr>
            <p:cNvPr id="44" name="Picture 4" descr="https://www.helmholtz-berlin.de/media/media/angebote/arbeiten_lernen/lehrmaterialien/beschleunigerphysik/relativistischer_effekt/rel-exp_3508x2479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45" name="직사각형 44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51187" y="-264"/>
            <a:ext cx="8229600" cy="811212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&lt;</a:t>
            </a:r>
            <a:r>
              <a:rPr lang="ko-KR" altLang="en-US" sz="3200" b="1" dirty="0"/>
              <a:t>특수 상대론</a:t>
            </a:r>
            <a:r>
              <a:rPr lang="en-US" altLang="ko-KR" sz="3200" b="1" dirty="0"/>
              <a:t>&gt; </a:t>
            </a:r>
            <a:r>
              <a:rPr lang="ko-KR" altLang="en-US" sz="3200" b="1" dirty="0"/>
              <a:t>정리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28817" y="981406"/>
            <a:ext cx="819911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ko-KR" altLang="en-US" sz="2000" dirty="0">
                <a:latin typeface="Times New Roman" pitchFamily="18" charset="0"/>
                <a:cs typeface="Times New Roman" pitchFamily="18" charset="0"/>
              </a:rPr>
              <a:t>운동하고 있는 상대방 세상의 시간과 공간은 나의 세상과 다르다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/>
            <a:endParaRPr lang="en-US" altLang="ko-KR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Times New Roman" pitchFamily="18" charset="0"/>
                <a:cs typeface="Times New Roman" pitchFamily="18" charset="0"/>
              </a:rPr>
              <a:t>상대방의 시간이 천천히 간다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. (</a:t>
            </a:r>
            <a:r>
              <a:rPr lang="ko-KR" altLang="en-US" sz="2000" dirty="0">
                <a:latin typeface="Times New Roman" pitchFamily="18" charset="0"/>
                <a:cs typeface="Times New Roman" pitchFamily="18" charset="0"/>
              </a:rPr>
              <a:t>상대방이 볼 때는 내 시간이 느리다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.)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Times New Roman" pitchFamily="18" charset="0"/>
                <a:cs typeface="Times New Roman" pitchFamily="18" charset="0"/>
              </a:rPr>
              <a:t>사건의 시간 순서가 달라진다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Times New Roman" pitchFamily="18" charset="0"/>
                <a:cs typeface="Times New Roman" pitchFamily="18" charset="0"/>
              </a:rPr>
              <a:t>운동방향으로 길이가 줄어들어 보인다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Times New Roman" pitchFamily="18" charset="0"/>
                <a:cs typeface="Times New Roman" pitchFamily="18" charset="0"/>
              </a:rPr>
              <a:t>움직이는 물체는 질량이 더 크다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5.   </a:t>
            </a:r>
            <a:r>
              <a:rPr lang="ko-KR" altLang="en-US" sz="2000" dirty="0">
                <a:latin typeface="Times New Roman" pitchFamily="18" charset="0"/>
                <a:cs typeface="Times New Roman" pitchFamily="18" charset="0"/>
              </a:rPr>
              <a:t>어떤 물체의 속도도 결코 빛의 속도를 초과할 수 없다</a:t>
            </a: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6" name="갈매기형 수장 15"/>
          <p:cNvSpPr/>
          <p:nvPr/>
        </p:nvSpPr>
        <p:spPr>
          <a:xfrm>
            <a:off x="2000083" y="4931876"/>
            <a:ext cx="216024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736387" y="4931876"/>
            <a:ext cx="288032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4952411" y="4931876"/>
            <a:ext cx="288032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88715" y="4931876"/>
            <a:ext cx="1224136" cy="360040"/>
            <a:chOff x="8100392" y="4437112"/>
            <a:chExt cx="720080" cy="360040"/>
          </a:xfrm>
        </p:grpSpPr>
        <p:sp>
          <p:nvSpPr>
            <p:cNvPr id="28" name="갈매기형 수장 27"/>
            <p:cNvSpPr/>
            <p:nvPr/>
          </p:nvSpPr>
          <p:spPr>
            <a:xfrm>
              <a:off x="8100392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8316416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8532440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712051" y="4427820"/>
            <a:ext cx="727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 km/s                                200,000 km/s                               290,000 km/s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47955" y="5579948"/>
            <a:ext cx="756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 =1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톤                                         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 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1.5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톤                                    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 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톤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1259632" y="3923764"/>
            <a:ext cx="956475" cy="50405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신난다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3742130" y="3923764"/>
            <a:ext cx="1448453" cy="50405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난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6699272" y="3923764"/>
            <a:ext cx="1448453" cy="50405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신</a:t>
            </a:r>
            <a:r>
              <a:rPr lang="en-US" altLang="ko-KR" dirty="0">
                <a:solidFill>
                  <a:schemeClr val="tx1"/>
                </a:solidFill>
              </a:rPr>
              <a:t>...</a:t>
            </a:r>
            <a:r>
              <a:rPr lang="ko-KR" altLang="en-US" dirty="0">
                <a:solidFill>
                  <a:schemeClr val="tx1"/>
                </a:solidFill>
              </a:rPr>
              <a:t>난</a:t>
            </a:r>
            <a:r>
              <a:rPr lang="en-US" altLang="ko-KR" dirty="0">
                <a:solidFill>
                  <a:schemeClr val="tx1"/>
                </a:solidFill>
              </a:rPr>
              <a:t>…</a:t>
            </a:r>
            <a:r>
              <a:rPr lang="ko-KR" altLang="en-US" dirty="0">
                <a:solidFill>
                  <a:schemeClr val="tx1"/>
                </a:solidFill>
              </a:rPr>
              <a:t>다</a:t>
            </a:r>
            <a:r>
              <a:rPr lang="en-US" altLang="ko-KR" dirty="0">
                <a:solidFill>
                  <a:schemeClr val="tx1"/>
                </a:solidFill>
              </a:rPr>
              <a:t>…!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B1F1E4-A55F-095E-9D17-BDC7A7BE1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64" y="1268760"/>
            <a:ext cx="8167073" cy="2499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8728E6-1848-3151-6830-C635B00B1888}"/>
              </a:ext>
            </a:extLst>
          </p:cNvPr>
          <p:cNvSpPr txBox="1"/>
          <p:nvPr/>
        </p:nvSpPr>
        <p:spPr>
          <a:xfrm>
            <a:off x="488464" y="4077072"/>
            <a:ext cx="84040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rgbClr val="0070C0"/>
                </a:solidFill>
              </a:rPr>
              <a:t>매일</a:t>
            </a:r>
            <a:r>
              <a:rPr kumimoji="1" lang="ko-KR" altLang="en-US" dirty="0">
                <a:solidFill>
                  <a:srgbClr val="0070C0"/>
                </a:solidFill>
              </a:rPr>
              <a:t> 만나는 네비게이션은 </a:t>
            </a:r>
            <a:r>
              <a:rPr kumimoji="1" lang="en-US" altLang="ko-KR" dirty="0">
                <a:solidFill>
                  <a:srgbClr val="0070C0"/>
                </a:solidFill>
              </a:rPr>
              <a:t>4</a:t>
            </a:r>
            <a:r>
              <a:rPr kumimoji="1" lang="ko-KR" altLang="en-US" dirty="0">
                <a:solidFill>
                  <a:srgbClr val="0070C0"/>
                </a:solidFill>
              </a:rPr>
              <a:t>개의 </a:t>
            </a:r>
            <a:r>
              <a:rPr kumimoji="1" lang="en-US" altLang="ko-KR" dirty="0">
                <a:solidFill>
                  <a:srgbClr val="0070C0"/>
                </a:solidFill>
              </a:rPr>
              <a:t>GPS </a:t>
            </a:r>
            <a:r>
              <a:rPr kumimoji="1" lang="ko-KR" altLang="en-US" dirty="0">
                <a:solidFill>
                  <a:srgbClr val="0070C0"/>
                </a:solidFill>
              </a:rPr>
              <a:t>위성의 신호를 통해 정확도를 높인다</a:t>
            </a:r>
            <a:r>
              <a:rPr kumimoji="1"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kumimoji="1" lang="en-US" altLang="ko-KR" dirty="0">
                <a:solidFill>
                  <a:srgbClr val="0070C0"/>
                </a:solidFill>
              </a:rPr>
              <a:t>GPS</a:t>
            </a:r>
            <a:r>
              <a:rPr kumimoji="1" lang="ko-KR" altLang="en-US" dirty="0">
                <a:solidFill>
                  <a:srgbClr val="0070C0"/>
                </a:solidFill>
              </a:rPr>
              <a:t> 위성은 항상 그 나라 위에 존재하기 위해서는 지구의 자전 속도보다 빠르게 </a:t>
            </a:r>
            <a:endParaRPr kumimoji="1" lang="en-US" altLang="ko-KR" dirty="0">
              <a:solidFill>
                <a:srgbClr val="0070C0"/>
              </a:solidFill>
            </a:endParaRPr>
          </a:p>
          <a:p>
            <a:r>
              <a:rPr kumimoji="1" lang="ko-KR" altLang="en-US" dirty="0">
                <a:solidFill>
                  <a:srgbClr val="0070C0"/>
                </a:solidFill>
              </a:rPr>
              <a:t>돌고 있다</a:t>
            </a:r>
            <a:r>
              <a:rPr kumimoji="1" lang="en-US" altLang="ko-KR" dirty="0">
                <a:solidFill>
                  <a:srgbClr val="0070C0"/>
                </a:solidFill>
              </a:rPr>
              <a:t>.</a:t>
            </a:r>
            <a:r>
              <a:rPr kumimoji="1" lang="ko-KR" altLang="en-US" dirty="0">
                <a:solidFill>
                  <a:srgbClr val="0070C0"/>
                </a:solidFill>
              </a:rPr>
              <a:t> 그렇기 때문에 시간 지연이 일어나고 여러분의 네비게이션은 시간 지연을 고려한 결과를 이용하여 정확하게 길을 안내하고 있다</a:t>
            </a:r>
            <a:r>
              <a:rPr kumimoji="1" lang="en-US" altLang="ko-KR" dirty="0">
                <a:solidFill>
                  <a:srgbClr val="0070C0"/>
                </a:solidFill>
              </a:rPr>
              <a:t>.</a:t>
            </a:r>
            <a:r>
              <a:rPr kumimoji="1" lang="ko-KR" altLang="en-US" dirty="0">
                <a:solidFill>
                  <a:srgbClr val="0070C0"/>
                </a:solidFill>
              </a:rPr>
              <a:t> </a:t>
            </a:r>
            <a:endParaRPr kumimoji="1" lang="en-US" altLang="ko-KR" dirty="0">
              <a:solidFill>
                <a:srgbClr val="0070C0"/>
              </a:solidFill>
            </a:endParaRPr>
          </a:p>
          <a:p>
            <a:endParaRPr kumimoji="1" lang="en-US" altLang="ko-KR" dirty="0">
              <a:solidFill>
                <a:srgbClr val="0070C0"/>
              </a:solidFill>
            </a:endParaRPr>
          </a:p>
          <a:p>
            <a:r>
              <a:rPr kumimoji="1" lang="ko-KR" altLang="en-US" dirty="0">
                <a:solidFill>
                  <a:srgbClr val="0070C0"/>
                </a:solidFill>
              </a:rPr>
              <a:t>상대론의 시간 지연 현상은 이미 여러분 삶에 가까이서 이용되고 있다</a:t>
            </a:r>
            <a:r>
              <a:rPr kumimoji="1" lang="en-US" altLang="ko-KR" dirty="0">
                <a:solidFill>
                  <a:srgbClr val="0070C0"/>
                </a:solidFill>
              </a:rPr>
              <a:t>.</a:t>
            </a:r>
          </a:p>
          <a:p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38F69-A00F-7ED7-A550-64015B9D038E}"/>
              </a:ext>
            </a:extLst>
          </p:cNvPr>
          <p:cNvSpPr txBox="1"/>
          <p:nvPr/>
        </p:nvSpPr>
        <p:spPr>
          <a:xfrm>
            <a:off x="179512" y="116632"/>
            <a:ext cx="6841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3200" dirty="0"/>
              <a:t>GPS </a:t>
            </a:r>
            <a:r>
              <a:rPr kumimoji="1" lang="ko-KR" altLang="en-US" sz="3200" dirty="0"/>
              <a:t>위성을 이용한 네비게이션 원리</a:t>
            </a:r>
            <a:endParaRPr kumimoji="1" lang="ko-Kore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32027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467544" y="4499828"/>
            <a:ext cx="1728192" cy="864096"/>
            <a:chOff x="683568" y="4077072"/>
            <a:chExt cx="1440160" cy="864096"/>
          </a:xfrm>
        </p:grpSpPr>
        <p:pic>
          <p:nvPicPr>
            <p:cNvPr id="38" name="Picture 4" descr="https://www.helmholtz-berlin.de/media/media/angebote/arbeiten_lernen/lehrmaterialien/beschleunigerphysik/relativistischer_effekt/rel-exp_3508x2479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39" name="직사각형 38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3563888" y="4571836"/>
            <a:ext cx="1368152" cy="864096"/>
            <a:chOff x="683568" y="4077072"/>
            <a:chExt cx="1440160" cy="864096"/>
          </a:xfrm>
        </p:grpSpPr>
        <p:pic>
          <p:nvPicPr>
            <p:cNvPr id="41" name="Picture 4" descr="https://www.helmholtz-berlin.de/media/media/angebote/arbeiten_lernen/lehrmaterialien/beschleunigerphysik/relativistischer_effekt/rel-exp_3508x2479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42" name="직사각형 41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948264" y="4571836"/>
            <a:ext cx="720080" cy="864096"/>
            <a:chOff x="683568" y="4077072"/>
            <a:chExt cx="1440160" cy="864096"/>
          </a:xfrm>
        </p:grpSpPr>
        <p:pic>
          <p:nvPicPr>
            <p:cNvPr id="44" name="Picture 4" descr="https://www.helmholtz-berlin.de/media/media/angebote/arbeiten_lernen/lehrmaterialien/beschleunigerphysik/relativistischer_effekt/rel-exp_3508x2479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 l="8053" t="19932" r="71814" b="62984"/>
            <a:stretch>
              <a:fillRect/>
            </a:stretch>
          </p:blipFill>
          <p:spPr bwMode="auto">
            <a:xfrm>
              <a:off x="683568" y="4077072"/>
              <a:ext cx="1440160" cy="864096"/>
            </a:xfrm>
            <a:prstGeom prst="rect">
              <a:avLst/>
            </a:prstGeom>
            <a:noFill/>
          </p:spPr>
        </p:pic>
        <p:sp>
          <p:nvSpPr>
            <p:cNvPr id="45" name="직사각형 44"/>
            <p:cNvSpPr/>
            <p:nvPr/>
          </p:nvSpPr>
          <p:spPr>
            <a:xfrm>
              <a:off x="1547664" y="4149080"/>
              <a:ext cx="432048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7202" y="16206"/>
            <a:ext cx="8229600" cy="811212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Summary of Special Relativity</a:t>
            </a:r>
            <a:endParaRPr lang="ko-KR" altLang="en-US" sz="3200" b="1" dirty="0"/>
          </a:p>
        </p:txBody>
      </p:sp>
      <p:sp>
        <p:nvSpPr>
          <p:cNvPr id="12" name="직사각형 11"/>
          <p:cNvSpPr/>
          <p:nvPr/>
        </p:nvSpPr>
        <p:spPr>
          <a:xfrm>
            <a:off x="528817" y="981406"/>
            <a:ext cx="819911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Time and space in moving world is different from mine.</a:t>
            </a:r>
          </a:p>
          <a:p>
            <a:pPr marL="342900" indent="-342900"/>
            <a:endParaRPr lang="en-US" altLang="ko-KR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Time in moving world is getting slower. (Person in moving world think my time is getting slower) </a:t>
            </a: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The order of events is changed</a:t>
            </a: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The length of object in moving world appears shorter.</a:t>
            </a: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Mass of moving object becomes larger</a:t>
            </a:r>
          </a:p>
          <a:p>
            <a:pPr marL="342900" indent="-342900">
              <a:buAutoNum type="arabicPeriod"/>
            </a:pPr>
            <a:r>
              <a:rPr lang="en-US" altLang="ko-KR" sz="2000" dirty="0">
                <a:latin typeface="Times New Roman" pitchFamily="18" charset="0"/>
                <a:cs typeface="Times New Roman" pitchFamily="18" charset="0"/>
              </a:rPr>
              <a:t>Speed of any object can not exceed the speed of light.</a:t>
            </a:r>
          </a:p>
        </p:txBody>
      </p:sp>
      <p:sp>
        <p:nvSpPr>
          <p:cNvPr id="16" name="갈매기형 수장 15"/>
          <p:cNvSpPr/>
          <p:nvPr/>
        </p:nvSpPr>
        <p:spPr>
          <a:xfrm>
            <a:off x="2000083" y="4931876"/>
            <a:ext cx="216024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갈매기형 수장 25"/>
          <p:cNvSpPr/>
          <p:nvPr/>
        </p:nvSpPr>
        <p:spPr>
          <a:xfrm>
            <a:off x="4736387" y="4931876"/>
            <a:ext cx="288032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갈매기형 수장 26"/>
          <p:cNvSpPr/>
          <p:nvPr/>
        </p:nvSpPr>
        <p:spPr>
          <a:xfrm>
            <a:off x="4952411" y="4931876"/>
            <a:ext cx="288032" cy="3600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7688715" y="4931876"/>
            <a:ext cx="1224136" cy="360040"/>
            <a:chOff x="8100392" y="4437112"/>
            <a:chExt cx="720080" cy="360040"/>
          </a:xfrm>
        </p:grpSpPr>
        <p:sp>
          <p:nvSpPr>
            <p:cNvPr id="28" name="갈매기형 수장 27"/>
            <p:cNvSpPr/>
            <p:nvPr/>
          </p:nvSpPr>
          <p:spPr>
            <a:xfrm>
              <a:off x="8100392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8316416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갈매기형 수장 29"/>
            <p:cNvSpPr/>
            <p:nvPr/>
          </p:nvSpPr>
          <p:spPr>
            <a:xfrm>
              <a:off x="8532440" y="4437112"/>
              <a:ext cx="288032" cy="3600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1712051" y="4427820"/>
            <a:ext cx="7272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 km/s                                200,000 km/s                               290,000 km/s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47955" y="5579948"/>
            <a:ext cx="7560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 =1 ton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                                       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 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1.5 ton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                                   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m =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ton</a:t>
            </a: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1259632" y="3923764"/>
            <a:ext cx="956475" cy="50405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Great 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모서리가 둥근 사각형 설명선 32"/>
          <p:cNvSpPr/>
          <p:nvPr/>
        </p:nvSpPr>
        <p:spPr>
          <a:xfrm>
            <a:off x="3742130" y="3923764"/>
            <a:ext cx="1448453" cy="50405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G.r.e.a.t 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모서리가 둥근 사각형 설명선 33"/>
          <p:cNvSpPr/>
          <p:nvPr/>
        </p:nvSpPr>
        <p:spPr>
          <a:xfrm>
            <a:off x="6699272" y="3923764"/>
            <a:ext cx="1846338" cy="50405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G...r…e…a…t!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28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 idx="4294967295"/>
          </p:nvPr>
        </p:nvSpPr>
        <p:spPr>
          <a:xfrm>
            <a:off x="14580" y="-11144"/>
            <a:ext cx="9129420" cy="905680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Apparent speed for Wave </a:t>
            </a:r>
            <a:r>
              <a:rPr lang="ko-KR" altLang="en-US" sz="3200" b="1" dirty="0"/>
              <a:t>겉보기 속도 </a:t>
            </a:r>
            <a:r>
              <a:rPr lang="en-US" altLang="ko-KR" sz="3200" b="1" dirty="0"/>
              <a:t>II</a:t>
            </a:r>
            <a:endParaRPr lang="ko-KR" altLang="en-US" sz="3200" b="1" dirty="0"/>
          </a:p>
        </p:txBody>
      </p:sp>
      <p:sp>
        <p:nvSpPr>
          <p:cNvPr id="15" name="직사각형 14"/>
          <p:cNvSpPr/>
          <p:nvPr/>
        </p:nvSpPr>
        <p:spPr>
          <a:xfrm>
            <a:off x="3544996" y="3517138"/>
            <a:ext cx="49327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7534303" y="1152636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4716017" y="1052736"/>
            <a:ext cx="2644100" cy="423935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Speed of wave </a:t>
            </a:r>
            <a:r>
              <a:rPr lang="ko-KR" altLang="en-US" sz="1200" dirty="0">
                <a:solidFill>
                  <a:schemeClr val="tx1"/>
                </a:solidFill>
              </a:rPr>
              <a:t>파도의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 </a:t>
            </a:r>
            <a:r>
              <a:rPr lang="en-US" altLang="ko-KR" sz="1200" dirty="0">
                <a:solidFill>
                  <a:schemeClr val="tx1"/>
                </a:solidFill>
              </a:rPr>
              <a:t>1 m/s!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8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8031455" y="4409360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사각형 설명선 30"/>
          <p:cNvSpPr/>
          <p:nvPr/>
        </p:nvSpPr>
        <p:spPr>
          <a:xfrm>
            <a:off x="5148065" y="2816932"/>
            <a:ext cx="2726550" cy="439529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1. Speed of wave </a:t>
            </a:r>
            <a:r>
              <a:rPr lang="ko-KR" altLang="en-US" sz="1200" dirty="0">
                <a:solidFill>
                  <a:schemeClr val="tx1"/>
                </a:solidFill>
              </a:rPr>
              <a:t>파도의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속도는</a:t>
            </a:r>
            <a:r>
              <a:rPr lang="en-US" altLang="ko-KR" sz="1200" dirty="0">
                <a:solidFill>
                  <a:schemeClr val="tx1"/>
                </a:solidFill>
              </a:rPr>
              <a:t>??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703932" y="1808820"/>
            <a:ext cx="57606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190266" y="4614236"/>
            <a:ext cx="36359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i="1" dirty="0"/>
              <a:t>River is flowing with 0.2 m/s speed.</a:t>
            </a:r>
          </a:p>
          <a:p>
            <a:pPr algn="ctr"/>
            <a:r>
              <a:rPr lang="ko-KR" altLang="en-US" sz="1600" b="1" i="1" dirty="0"/>
              <a:t>강물이 </a:t>
            </a:r>
            <a:r>
              <a:rPr lang="en-US" altLang="ko-KR" sz="1600" b="1" i="1" dirty="0"/>
              <a:t>0.2 m/s</a:t>
            </a:r>
            <a:r>
              <a:rPr lang="ko-KR" altLang="en-US" sz="1600" b="1" i="1" dirty="0"/>
              <a:t>의 속도로 흐르고 있음</a:t>
            </a:r>
            <a:r>
              <a:rPr lang="en-US" altLang="ko-KR" sz="1600" b="1" i="1" dirty="0"/>
              <a:t>.</a:t>
            </a:r>
            <a:endParaRPr lang="ko-KR" altLang="en-US" sz="1600" b="1" i="1" dirty="0"/>
          </a:p>
        </p:txBody>
      </p:sp>
      <p:sp>
        <p:nvSpPr>
          <p:cNvPr id="35" name="줄무늬가 있는 오른쪽 화살표 34"/>
          <p:cNvSpPr/>
          <p:nvPr/>
        </p:nvSpPr>
        <p:spPr>
          <a:xfrm>
            <a:off x="4243109" y="5162050"/>
            <a:ext cx="360040" cy="2880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user\AppData\Local\Microsoft\Windows\Temporary Internet Files\Content.IE5\4T937JPK\MC90033811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82757"/>
            <a:ext cx="1326308" cy="7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074457" y="1952488"/>
            <a:ext cx="1828863" cy="1282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C:\Users\user\AppData\Local\Microsoft\Windows\Temporary Internet Files\Content.IE5\4T937JPK\MC90033811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55512" y="3529427"/>
            <a:ext cx="1326308" cy="7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960916" y="3809131"/>
            <a:ext cx="565079" cy="308225"/>
            <a:chOff x="467544" y="4279993"/>
            <a:chExt cx="565079" cy="308225"/>
          </a:xfrm>
        </p:grpSpPr>
        <p:sp>
          <p:nvSpPr>
            <p:cNvPr id="7" name="자유형 6"/>
            <p:cNvSpPr/>
            <p:nvPr/>
          </p:nvSpPr>
          <p:spPr>
            <a:xfrm>
              <a:off x="899059" y="4300541"/>
              <a:ext cx="133564" cy="236306"/>
            </a:xfrm>
            <a:custGeom>
              <a:avLst/>
              <a:gdLst>
                <a:gd name="connsiteX0" fmla="*/ 133564 w 133564"/>
                <a:gd name="connsiteY0" fmla="*/ 0 h 236306"/>
                <a:gd name="connsiteX1" fmla="*/ 82193 w 133564"/>
                <a:gd name="connsiteY1" fmla="*/ 30823 h 236306"/>
                <a:gd name="connsiteX2" fmla="*/ 30823 w 133564"/>
                <a:gd name="connsiteY2" fmla="*/ 82194 h 236306"/>
                <a:gd name="connsiteX3" fmla="*/ 10274 w 133564"/>
                <a:gd name="connsiteY3" fmla="*/ 143839 h 236306"/>
                <a:gd name="connsiteX4" fmla="*/ 0 w 133564"/>
                <a:gd name="connsiteY4" fmla="*/ 174661 h 236306"/>
                <a:gd name="connsiteX5" fmla="*/ 0 w 133564"/>
                <a:gd name="connsiteY5" fmla="*/ 236306 h 23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64" h="236306">
                  <a:moveTo>
                    <a:pt x="133564" y="0"/>
                  </a:moveTo>
                  <a:cubicBezTo>
                    <a:pt x="116440" y="10274"/>
                    <a:pt x="97786" y="18348"/>
                    <a:pt x="82193" y="30823"/>
                  </a:cubicBezTo>
                  <a:cubicBezTo>
                    <a:pt x="63283" y="45951"/>
                    <a:pt x="30823" y="82194"/>
                    <a:pt x="30823" y="82194"/>
                  </a:cubicBezTo>
                  <a:lnTo>
                    <a:pt x="10274" y="143839"/>
                  </a:lnTo>
                  <a:cubicBezTo>
                    <a:pt x="6849" y="154113"/>
                    <a:pt x="0" y="163831"/>
                    <a:pt x="0" y="174661"/>
                  </a:cubicBezTo>
                  <a:lnTo>
                    <a:pt x="0" y="23630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672271" y="4290267"/>
              <a:ext cx="134321" cy="267128"/>
            </a:xfrm>
            <a:custGeom>
              <a:avLst/>
              <a:gdLst>
                <a:gd name="connsiteX0" fmla="*/ 134321 w 134321"/>
                <a:gd name="connsiteY0" fmla="*/ 0 h 267128"/>
                <a:gd name="connsiteX1" fmla="*/ 93224 w 134321"/>
                <a:gd name="connsiteY1" fmla="*/ 51371 h 267128"/>
                <a:gd name="connsiteX2" fmla="*/ 62402 w 134321"/>
                <a:gd name="connsiteY2" fmla="*/ 71919 h 267128"/>
                <a:gd name="connsiteX3" fmla="*/ 52127 w 134321"/>
                <a:gd name="connsiteY3" fmla="*/ 102742 h 267128"/>
                <a:gd name="connsiteX4" fmla="*/ 21305 w 134321"/>
                <a:gd name="connsiteY4" fmla="*/ 133564 h 267128"/>
                <a:gd name="connsiteX5" fmla="*/ 757 w 134321"/>
                <a:gd name="connsiteY5" fmla="*/ 215758 h 267128"/>
                <a:gd name="connsiteX6" fmla="*/ 757 w 134321"/>
                <a:gd name="connsiteY6" fmla="*/ 267128 h 2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21" h="267128">
                  <a:moveTo>
                    <a:pt x="134321" y="0"/>
                  </a:moveTo>
                  <a:cubicBezTo>
                    <a:pt x="120622" y="17124"/>
                    <a:pt x="108730" y="35865"/>
                    <a:pt x="93224" y="51371"/>
                  </a:cubicBezTo>
                  <a:cubicBezTo>
                    <a:pt x="84493" y="60102"/>
                    <a:pt x="70116" y="62277"/>
                    <a:pt x="62402" y="71919"/>
                  </a:cubicBezTo>
                  <a:cubicBezTo>
                    <a:pt x="55636" y="80376"/>
                    <a:pt x="58135" y="93731"/>
                    <a:pt x="52127" y="102742"/>
                  </a:cubicBezTo>
                  <a:cubicBezTo>
                    <a:pt x="44067" y="114831"/>
                    <a:pt x="31579" y="123290"/>
                    <a:pt x="21305" y="133564"/>
                  </a:cubicBezTo>
                  <a:cubicBezTo>
                    <a:pt x="11001" y="164477"/>
                    <a:pt x="4299" y="180335"/>
                    <a:pt x="757" y="215758"/>
                  </a:cubicBezTo>
                  <a:cubicBezTo>
                    <a:pt x="-947" y="232796"/>
                    <a:pt x="757" y="250005"/>
                    <a:pt x="757" y="26712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467544" y="4279993"/>
              <a:ext cx="123290" cy="308225"/>
            </a:xfrm>
            <a:custGeom>
              <a:avLst/>
              <a:gdLst>
                <a:gd name="connsiteX0" fmla="*/ 123290 w 123290"/>
                <a:gd name="connsiteY0" fmla="*/ 0 h 308225"/>
                <a:gd name="connsiteX1" fmla="*/ 82194 w 123290"/>
                <a:gd name="connsiteY1" fmla="*/ 51371 h 308225"/>
                <a:gd name="connsiteX2" fmla="*/ 61645 w 123290"/>
                <a:gd name="connsiteY2" fmla="*/ 71919 h 308225"/>
                <a:gd name="connsiteX3" fmla="*/ 20549 w 123290"/>
                <a:gd name="connsiteY3" fmla="*/ 143838 h 308225"/>
                <a:gd name="connsiteX4" fmla="*/ 0 w 123290"/>
                <a:gd name="connsiteY4" fmla="*/ 226032 h 308225"/>
                <a:gd name="connsiteX5" fmla="*/ 30823 w 123290"/>
                <a:gd name="connsiteY5" fmla="*/ 308225 h 30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90" h="308225">
                  <a:moveTo>
                    <a:pt x="123290" y="0"/>
                  </a:moveTo>
                  <a:cubicBezTo>
                    <a:pt x="109591" y="17124"/>
                    <a:pt x="96465" y="34721"/>
                    <a:pt x="82194" y="51371"/>
                  </a:cubicBezTo>
                  <a:cubicBezTo>
                    <a:pt x="75890" y="58726"/>
                    <a:pt x="67696" y="64355"/>
                    <a:pt x="61645" y="71919"/>
                  </a:cubicBezTo>
                  <a:cubicBezTo>
                    <a:pt x="45773" y="91759"/>
                    <a:pt x="30283" y="121126"/>
                    <a:pt x="20549" y="143838"/>
                  </a:cubicBezTo>
                  <a:cubicBezTo>
                    <a:pt x="8703" y="171479"/>
                    <a:pt x="6030" y="195885"/>
                    <a:pt x="0" y="226032"/>
                  </a:cubicBezTo>
                  <a:cubicBezTo>
                    <a:pt x="11358" y="305532"/>
                    <a:pt x="-11385" y="287121"/>
                    <a:pt x="30823" y="3082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7074456" y="3675588"/>
            <a:ext cx="1828863" cy="1335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28821" y="2972699"/>
            <a:ext cx="4257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i="1" dirty="0"/>
              <a:t>Person is swimming with 0.5 m/s speed.</a:t>
            </a:r>
          </a:p>
          <a:p>
            <a:pPr algn="ctr"/>
            <a:r>
              <a:rPr lang="ko-KR" altLang="en-US" sz="1600" b="1" i="1" dirty="0"/>
              <a:t>사람이 </a:t>
            </a:r>
            <a:r>
              <a:rPr lang="en-US" altLang="ko-KR" sz="1600" b="1" i="1" dirty="0"/>
              <a:t>0.5 m/s</a:t>
            </a:r>
            <a:r>
              <a:rPr lang="ko-KR" altLang="en-US" sz="1600" b="1" i="1" dirty="0"/>
              <a:t>의 속도로 접근하며 물장구 침</a:t>
            </a:r>
            <a:r>
              <a:rPr lang="en-US" altLang="ko-KR" sz="1600" b="1" i="1" dirty="0"/>
              <a:t>.</a:t>
            </a:r>
            <a:endParaRPr lang="ko-KR" altLang="en-US" sz="1600" b="1" i="1" dirty="0"/>
          </a:p>
        </p:txBody>
      </p:sp>
      <p:sp>
        <p:nvSpPr>
          <p:cNvPr id="41" name="직사각형 40"/>
          <p:cNvSpPr/>
          <p:nvPr/>
        </p:nvSpPr>
        <p:spPr>
          <a:xfrm>
            <a:off x="7064182" y="5209212"/>
            <a:ext cx="1828863" cy="1640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411760" y="5412754"/>
            <a:ext cx="6403349" cy="680542"/>
            <a:chOff x="2492182" y="5301208"/>
            <a:chExt cx="6403349" cy="680542"/>
          </a:xfrm>
        </p:grpSpPr>
        <p:pic>
          <p:nvPicPr>
            <p:cNvPr id="42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182" y="530120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531" y="530129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8009235" y="2866374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user\AppData\Local\Microsoft\Windows\Temporary Internet Files\Content.IE5\4T937JPK\MC90033811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42" y="5189090"/>
            <a:ext cx="1326308" cy="7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줄무늬가 있는 오른쪽 화살표 45"/>
          <p:cNvSpPr/>
          <p:nvPr/>
        </p:nvSpPr>
        <p:spPr>
          <a:xfrm>
            <a:off x="2756157" y="3829679"/>
            <a:ext cx="360040" cy="2880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2483850" y="2080761"/>
            <a:ext cx="6403349" cy="680542"/>
            <a:chOff x="2492182" y="5301208"/>
            <a:chExt cx="6403349" cy="680542"/>
          </a:xfrm>
        </p:grpSpPr>
        <p:pic>
          <p:nvPicPr>
            <p:cNvPr id="48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182" y="530120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531" y="530129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/>
          <p:cNvGrpSpPr/>
          <p:nvPr/>
        </p:nvGrpSpPr>
        <p:grpSpPr>
          <a:xfrm>
            <a:off x="2865374" y="3762359"/>
            <a:ext cx="5942128" cy="680542"/>
            <a:chOff x="2492182" y="5301208"/>
            <a:chExt cx="6403349" cy="680542"/>
          </a:xfrm>
        </p:grpSpPr>
        <p:pic>
          <p:nvPicPr>
            <p:cNvPr id="51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182" y="530120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531" y="530129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모서리가 둥근 사각형 설명선 52"/>
          <p:cNvSpPr/>
          <p:nvPr/>
        </p:nvSpPr>
        <p:spPr>
          <a:xfrm>
            <a:off x="5148065" y="4445522"/>
            <a:ext cx="2726550" cy="439529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2. Speed of wave </a:t>
            </a:r>
            <a:r>
              <a:rPr lang="ko-KR" altLang="en-US" sz="1200" dirty="0">
                <a:solidFill>
                  <a:schemeClr val="tx1"/>
                </a:solidFill>
              </a:rPr>
              <a:t>파도의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속도는</a:t>
            </a:r>
            <a:r>
              <a:rPr lang="en-US" altLang="ko-KR" sz="1200" dirty="0">
                <a:solidFill>
                  <a:schemeClr val="tx1"/>
                </a:solidFill>
              </a:rPr>
              <a:t>??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746" y="6103458"/>
            <a:ext cx="757053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/>
              <a:t>Q. Let’s discuss what the speed of wave in each case.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836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 idx="4294967295"/>
          </p:nvPr>
        </p:nvSpPr>
        <p:spPr>
          <a:xfrm>
            <a:off x="14580" y="-11144"/>
            <a:ext cx="9129420" cy="905680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Apparent speed for Wave </a:t>
            </a:r>
            <a:r>
              <a:rPr lang="ko-KR" altLang="en-US" sz="3200" b="1" dirty="0"/>
              <a:t>겉보기 속도 </a:t>
            </a:r>
            <a:r>
              <a:rPr lang="en-US" altLang="ko-KR" sz="3200" b="1" dirty="0"/>
              <a:t>II</a:t>
            </a:r>
            <a:endParaRPr lang="ko-KR" altLang="en-US" sz="3200" b="1" dirty="0"/>
          </a:p>
        </p:txBody>
      </p:sp>
      <p:sp>
        <p:nvSpPr>
          <p:cNvPr id="15" name="직사각형 14"/>
          <p:cNvSpPr/>
          <p:nvPr/>
        </p:nvSpPr>
        <p:spPr>
          <a:xfrm>
            <a:off x="3544996" y="3517138"/>
            <a:ext cx="49327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7534303" y="1152636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4716017" y="1052736"/>
            <a:ext cx="2644100" cy="423935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Speed of wave </a:t>
            </a:r>
            <a:r>
              <a:rPr lang="ko-KR" altLang="en-US" sz="1200" dirty="0">
                <a:solidFill>
                  <a:schemeClr val="tx1"/>
                </a:solidFill>
              </a:rPr>
              <a:t>파도의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 </a:t>
            </a:r>
            <a:r>
              <a:rPr lang="en-US" altLang="ko-KR" sz="1200" dirty="0">
                <a:solidFill>
                  <a:schemeClr val="tx1"/>
                </a:solidFill>
              </a:rPr>
              <a:t>1 m/s!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8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8031455" y="4409360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사각형 설명선 30"/>
          <p:cNvSpPr/>
          <p:nvPr/>
        </p:nvSpPr>
        <p:spPr>
          <a:xfrm>
            <a:off x="5148065" y="2816932"/>
            <a:ext cx="2726550" cy="439529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1. Speed of wave </a:t>
            </a:r>
            <a:r>
              <a:rPr lang="ko-KR" altLang="en-US" sz="1200" dirty="0">
                <a:solidFill>
                  <a:schemeClr val="tx1"/>
                </a:solidFill>
              </a:rPr>
              <a:t>파도의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속도는</a:t>
            </a:r>
            <a:r>
              <a:rPr lang="en-US" altLang="ko-KR" sz="1200" dirty="0">
                <a:solidFill>
                  <a:schemeClr val="tx1"/>
                </a:solidFill>
              </a:rPr>
              <a:t>??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5703932" y="1808820"/>
            <a:ext cx="57606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190266" y="4614236"/>
            <a:ext cx="36359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i="1" dirty="0"/>
              <a:t>River is flowing with 0.2 m/s speed.</a:t>
            </a:r>
          </a:p>
          <a:p>
            <a:pPr algn="ctr"/>
            <a:r>
              <a:rPr lang="ko-KR" altLang="en-US" sz="1600" b="1" i="1" dirty="0"/>
              <a:t>강물이 </a:t>
            </a:r>
            <a:r>
              <a:rPr lang="en-US" altLang="ko-KR" sz="1600" b="1" i="1" dirty="0"/>
              <a:t>0.2 m/s</a:t>
            </a:r>
            <a:r>
              <a:rPr lang="ko-KR" altLang="en-US" sz="1600" b="1" i="1" dirty="0"/>
              <a:t>의 속도로 흐르고 있음</a:t>
            </a:r>
            <a:r>
              <a:rPr lang="en-US" altLang="ko-KR" sz="1600" b="1" i="1" dirty="0"/>
              <a:t>.</a:t>
            </a:r>
            <a:endParaRPr lang="ko-KR" altLang="en-US" sz="1600" b="1" i="1" dirty="0"/>
          </a:p>
        </p:txBody>
      </p:sp>
      <p:sp>
        <p:nvSpPr>
          <p:cNvPr id="35" name="줄무늬가 있는 오른쪽 화살표 34"/>
          <p:cNvSpPr/>
          <p:nvPr/>
        </p:nvSpPr>
        <p:spPr>
          <a:xfrm>
            <a:off x="4243109" y="5162050"/>
            <a:ext cx="360040" cy="2880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C:\Users\user\AppData\Local\Microsoft\Windows\Temporary Internet Files\Content.IE5\4T937JPK\MC90033811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82757"/>
            <a:ext cx="1326308" cy="7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074457" y="1952488"/>
            <a:ext cx="1828863" cy="12827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C:\Users\user\AppData\Local\Microsoft\Windows\Temporary Internet Files\Content.IE5\4T937JPK\MC90033811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55512" y="3529427"/>
            <a:ext cx="1326308" cy="7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960916" y="3809131"/>
            <a:ext cx="565079" cy="308225"/>
            <a:chOff x="467544" y="4279993"/>
            <a:chExt cx="565079" cy="308225"/>
          </a:xfrm>
        </p:grpSpPr>
        <p:sp>
          <p:nvSpPr>
            <p:cNvPr id="7" name="자유형 6"/>
            <p:cNvSpPr/>
            <p:nvPr/>
          </p:nvSpPr>
          <p:spPr>
            <a:xfrm>
              <a:off x="899059" y="4300541"/>
              <a:ext cx="133564" cy="236306"/>
            </a:xfrm>
            <a:custGeom>
              <a:avLst/>
              <a:gdLst>
                <a:gd name="connsiteX0" fmla="*/ 133564 w 133564"/>
                <a:gd name="connsiteY0" fmla="*/ 0 h 236306"/>
                <a:gd name="connsiteX1" fmla="*/ 82193 w 133564"/>
                <a:gd name="connsiteY1" fmla="*/ 30823 h 236306"/>
                <a:gd name="connsiteX2" fmla="*/ 30823 w 133564"/>
                <a:gd name="connsiteY2" fmla="*/ 82194 h 236306"/>
                <a:gd name="connsiteX3" fmla="*/ 10274 w 133564"/>
                <a:gd name="connsiteY3" fmla="*/ 143839 h 236306"/>
                <a:gd name="connsiteX4" fmla="*/ 0 w 133564"/>
                <a:gd name="connsiteY4" fmla="*/ 174661 h 236306"/>
                <a:gd name="connsiteX5" fmla="*/ 0 w 133564"/>
                <a:gd name="connsiteY5" fmla="*/ 236306 h 23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64" h="236306">
                  <a:moveTo>
                    <a:pt x="133564" y="0"/>
                  </a:moveTo>
                  <a:cubicBezTo>
                    <a:pt x="116440" y="10274"/>
                    <a:pt x="97786" y="18348"/>
                    <a:pt x="82193" y="30823"/>
                  </a:cubicBezTo>
                  <a:cubicBezTo>
                    <a:pt x="63283" y="45951"/>
                    <a:pt x="30823" y="82194"/>
                    <a:pt x="30823" y="82194"/>
                  </a:cubicBezTo>
                  <a:lnTo>
                    <a:pt x="10274" y="143839"/>
                  </a:lnTo>
                  <a:cubicBezTo>
                    <a:pt x="6849" y="154113"/>
                    <a:pt x="0" y="163831"/>
                    <a:pt x="0" y="174661"/>
                  </a:cubicBezTo>
                  <a:lnTo>
                    <a:pt x="0" y="23630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672271" y="4290267"/>
              <a:ext cx="134321" cy="267128"/>
            </a:xfrm>
            <a:custGeom>
              <a:avLst/>
              <a:gdLst>
                <a:gd name="connsiteX0" fmla="*/ 134321 w 134321"/>
                <a:gd name="connsiteY0" fmla="*/ 0 h 267128"/>
                <a:gd name="connsiteX1" fmla="*/ 93224 w 134321"/>
                <a:gd name="connsiteY1" fmla="*/ 51371 h 267128"/>
                <a:gd name="connsiteX2" fmla="*/ 62402 w 134321"/>
                <a:gd name="connsiteY2" fmla="*/ 71919 h 267128"/>
                <a:gd name="connsiteX3" fmla="*/ 52127 w 134321"/>
                <a:gd name="connsiteY3" fmla="*/ 102742 h 267128"/>
                <a:gd name="connsiteX4" fmla="*/ 21305 w 134321"/>
                <a:gd name="connsiteY4" fmla="*/ 133564 h 267128"/>
                <a:gd name="connsiteX5" fmla="*/ 757 w 134321"/>
                <a:gd name="connsiteY5" fmla="*/ 215758 h 267128"/>
                <a:gd name="connsiteX6" fmla="*/ 757 w 134321"/>
                <a:gd name="connsiteY6" fmla="*/ 267128 h 2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21" h="267128">
                  <a:moveTo>
                    <a:pt x="134321" y="0"/>
                  </a:moveTo>
                  <a:cubicBezTo>
                    <a:pt x="120622" y="17124"/>
                    <a:pt x="108730" y="35865"/>
                    <a:pt x="93224" y="51371"/>
                  </a:cubicBezTo>
                  <a:cubicBezTo>
                    <a:pt x="84493" y="60102"/>
                    <a:pt x="70116" y="62277"/>
                    <a:pt x="62402" y="71919"/>
                  </a:cubicBezTo>
                  <a:cubicBezTo>
                    <a:pt x="55636" y="80376"/>
                    <a:pt x="58135" y="93731"/>
                    <a:pt x="52127" y="102742"/>
                  </a:cubicBezTo>
                  <a:cubicBezTo>
                    <a:pt x="44067" y="114831"/>
                    <a:pt x="31579" y="123290"/>
                    <a:pt x="21305" y="133564"/>
                  </a:cubicBezTo>
                  <a:cubicBezTo>
                    <a:pt x="11001" y="164477"/>
                    <a:pt x="4299" y="180335"/>
                    <a:pt x="757" y="215758"/>
                  </a:cubicBezTo>
                  <a:cubicBezTo>
                    <a:pt x="-947" y="232796"/>
                    <a:pt x="757" y="250005"/>
                    <a:pt x="757" y="26712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467544" y="4279993"/>
              <a:ext cx="123290" cy="308225"/>
            </a:xfrm>
            <a:custGeom>
              <a:avLst/>
              <a:gdLst>
                <a:gd name="connsiteX0" fmla="*/ 123290 w 123290"/>
                <a:gd name="connsiteY0" fmla="*/ 0 h 308225"/>
                <a:gd name="connsiteX1" fmla="*/ 82194 w 123290"/>
                <a:gd name="connsiteY1" fmla="*/ 51371 h 308225"/>
                <a:gd name="connsiteX2" fmla="*/ 61645 w 123290"/>
                <a:gd name="connsiteY2" fmla="*/ 71919 h 308225"/>
                <a:gd name="connsiteX3" fmla="*/ 20549 w 123290"/>
                <a:gd name="connsiteY3" fmla="*/ 143838 h 308225"/>
                <a:gd name="connsiteX4" fmla="*/ 0 w 123290"/>
                <a:gd name="connsiteY4" fmla="*/ 226032 h 308225"/>
                <a:gd name="connsiteX5" fmla="*/ 30823 w 123290"/>
                <a:gd name="connsiteY5" fmla="*/ 308225 h 30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90" h="308225">
                  <a:moveTo>
                    <a:pt x="123290" y="0"/>
                  </a:moveTo>
                  <a:cubicBezTo>
                    <a:pt x="109591" y="17124"/>
                    <a:pt x="96465" y="34721"/>
                    <a:pt x="82194" y="51371"/>
                  </a:cubicBezTo>
                  <a:cubicBezTo>
                    <a:pt x="75890" y="58726"/>
                    <a:pt x="67696" y="64355"/>
                    <a:pt x="61645" y="71919"/>
                  </a:cubicBezTo>
                  <a:cubicBezTo>
                    <a:pt x="45773" y="91759"/>
                    <a:pt x="30283" y="121126"/>
                    <a:pt x="20549" y="143838"/>
                  </a:cubicBezTo>
                  <a:cubicBezTo>
                    <a:pt x="8703" y="171479"/>
                    <a:pt x="6030" y="195885"/>
                    <a:pt x="0" y="226032"/>
                  </a:cubicBezTo>
                  <a:cubicBezTo>
                    <a:pt x="11358" y="305532"/>
                    <a:pt x="-11385" y="287121"/>
                    <a:pt x="30823" y="3082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7074456" y="3675588"/>
            <a:ext cx="1828863" cy="13354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28821" y="2972699"/>
            <a:ext cx="4257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b="1" i="1" dirty="0"/>
              <a:t>Person is swimming with 0.5 m/s speed.</a:t>
            </a:r>
          </a:p>
          <a:p>
            <a:pPr algn="ctr"/>
            <a:r>
              <a:rPr lang="ko-KR" altLang="en-US" sz="1600" b="1" i="1" dirty="0"/>
              <a:t>사람이 </a:t>
            </a:r>
            <a:r>
              <a:rPr lang="en-US" altLang="ko-KR" sz="1600" b="1" i="1" dirty="0"/>
              <a:t>0.5 m/s</a:t>
            </a:r>
            <a:r>
              <a:rPr lang="ko-KR" altLang="en-US" sz="1600" b="1" i="1" dirty="0"/>
              <a:t>의 속도로 접근하며 물장구 침</a:t>
            </a:r>
            <a:r>
              <a:rPr lang="en-US" altLang="ko-KR" sz="1600" b="1" i="1" dirty="0"/>
              <a:t>.</a:t>
            </a:r>
            <a:endParaRPr lang="ko-KR" altLang="en-US" sz="1600" b="1" i="1" dirty="0"/>
          </a:p>
        </p:txBody>
      </p:sp>
      <p:sp>
        <p:nvSpPr>
          <p:cNvPr id="41" name="직사각형 40"/>
          <p:cNvSpPr/>
          <p:nvPr/>
        </p:nvSpPr>
        <p:spPr>
          <a:xfrm>
            <a:off x="7064182" y="5209212"/>
            <a:ext cx="1828863" cy="1640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411760" y="5412754"/>
            <a:ext cx="6403349" cy="680542"/>
            <a:chOff x="2492182" y="5301208"/>
            <a:chExt cx="6403349" cy="680542"/>
          </a:xfrm>
        </p:grpSpPr>
        <p:pic>
          <p:nvPicPr>
            <p:cNvPr id="42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182" y="530120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531" y="530129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8009235" y="2866374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C:\Users\user\AppData\Local\Microsoft\Windows\Temporary Internet Files\Content.IE5\4T937JPK\MC90033811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42" y="5189090"/>
            <a:ext cx="1326308" cy="79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줄무늬가 있는 오른쪽 화살표 45"/>
          <p:cNvSpPr/>
          <p:nvPr/>
        </p:nvSpPr>
        <p:spPr>
          <a:xfrm>
            <a:off x="2756157" y="3829679"/>
            <a:ext cx="360040" cy="2880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/>
          <p:cNvGrpSpPr/>
          <p:nvPr/>
        </p:nvGrpSpPr>
        <p:grpSpPr>
          <a:xfrm>
            <a:off x="2483850" y="2080761"/>
            <a:ext cx="6403349" cy="680542"/>
            <a:chOff x="2492182" y="5301208"/>
            <a:chExt cx="6403349" cy="680542"/>
          </a:xfrm>
        </p:grpSpPr>
        <p:pic>
          <p:nvPicPr>
            <p:cNvPr id="48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182" y="530120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531" y="530129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그룹 49"/>
          <p:cNvGrpSpPr/>
          <p:nvPr/>
        </p:nvGrpSpPr>
        <p:grpSpPr>
          <a:xfrm>
            <a:off x="2865374" y="3762359"/>
            <a:ext cx="5942128" cy="680542"/>
            <a:chOff x="2492182" y="5301208"/>
            <a:chExt cx="6403349" cy="680542"/>
          </a:xfrm>
        </p:grpSpPr>
        <p:pic>
          <p:nvPicPr>
            <p:cNvPr id="51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182" y="530120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 descr="C:\Users\user\AppData\Local\Microsoft\Windows\Temporary Internet Files\Content.IE5\MTG2M7JI\MC900440125[1].wm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531" y="5301298"/>
              <a:ext cx="4572000" cy="680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모서리가 둥근 사각형 설명선 52"/>
          <p:cNvSpPr/>
          <p:nvPr/>
        </p:nvSpPr>
        <p:spPr>
          <a:xfrm>
            <a:off x="5148065" y="4445522"/>
            <a:ext cx="2726550" cy="439529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2. Speed of wave </a:t>
            </a:r>
            <a:r>
              <a:rPr lang="ko-KR" altLang="en-US" sz="1200" dirty="0">
                <a:solidFill>
                  <a:schemeClr val="tx1"/>
                </a:solidFill>
              </a:rPr>
              <a:t>파도의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속도는</a:t>
            </a:r>
            <a:r>
              <a:rPr lang="en-US" altLang="ko-KR" sz="1200" dirty="0">
                <a:solidFill>
                  <a:schemeClr val="tx1"/>
                </a:solidFill>
              </a:rPr>
              <a:t>??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46057" y="1000141"/>
            <a:ext cx="8360282" cy="1354714"/>
          </a:xfrm>
          <a:prstGeom prst="round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내가 보는 </a:t>
            </a:r>
            <a:r>
              <a:rPr lang="ko-KR" altLang="en-US" b="1" dirty="0" err="1">
                <a:solidFill>
                  <a:schemeClr val="tx1"/>
                </a:solidFill>
              </a:rPr>
              <a:t>물결파의</a:t>
            </a:r>
            <a:r>
              <a:rPr lang="ko-KR" altLang="en-US" b="1" dirty="0">
                <a:solidFill>
                  <a:schemeClr val="tx1"/>
                </a:solidFill>
              </a:rPr>
              <a:t> 속도 </a:t>
            </a:r>
            <a:r>
              <a:rPr lang="en-US" altLang="ko-KR" b="1" dirty="0">
                <a:solidFill>
                  <a:schemeClr val="tx1"/>
                </a:solidFill>
              </a:rPr>
              <a:t>=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물결파의</a:t>
            </a:r>
            <a:r>
              <a:rPr lang="ko-KR" altLang="en-US" b="1" dirty="0">
                <a:solidFill>
                  <a:schemeClr val="tx1"/>
                </a:solidFill>
              </a:rPr>
              <a:t> 고유한 속도 </a:t>
            </a:r>
            <a:r>
              <a:rPr lang="en-US" altLang="ko-KR" b="1" dirty="0">
                <a:solidFill>
                  <a:schemeClr val="tx1"/>
                </a:solidFill>
              </a:rPr>
              <a:t>+ </a:t>
            </a:r>
            <a:r>
              <a:rPr lang="ko-KR" altLang="en-US" b="1" dirty="0">
                <a:solidFill>
                  <a:schemeClr val="tx1"/>
                </a:solidFill>
              </a:rPr>
              <a:t>내가 보는 물의 속도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Speed of wave I see = Pure speed of wave + Speed of water I see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물장구치는 사람의 속도와는 무관하다</a:t>
            </a:r>
            <a:r>
              <a:rPr lang="en-US" altLang="ko-KR" dirty="0">
                <a:solidFill>
                  <a:schemeClr val="tx1"/>
                </a:solidFill>
              </a:rPr>
              <a:t>.)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Not related to the speed of person to swim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0746" y="6103458"/>
            <a:ext cx="7570534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400" dirty="0"/>
              <a:t>Q. Let’s discuss what the speed of wave in each case.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840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144000" cy="717812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Apparent speed for Sound </a:t>
            </a:r>
            <a:r>
              <a:rPr lang="ko-KR" altLang="en-US" sz="3200" b="1" dirty="0"/>
              <a:t>겉보기 속도 </a:t>
            </a:r>
            <a:r>
              <a:rPr lang="en-US" altLang="ko-KR" sz="3200" b="1" dirty="0"/>
              <a:t>III</a:t>
            </a:r>
            <a:endParaRPr lang="ko-KR" altLang="en-US" sz="3200" b="1" dirty="0"/>
          </a:p>
        </p:txBody>
      </p:sp>
      <p:sp>
        <p:nvSpPr>
          <p:cNvPr id="15" name="직사각형 14"/>
          <p:cNvSpPr/>
          <p:nvPr/>
        </p:nvSpPr>
        <p:spPr>
          <a:xfrm>
            <a:off x="3544996" y="3058041"/>
            <a:ext cx="49327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7522836" y="1238660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4660981" y="989268"/>
            <a:ext cx="2841979" cy="423935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Speed of sound </a:t>
            </a:r>
            <a:r>
              <a:rPr lang="ko-KR" altLang="en-US" sz="1200" dirty="0">
                <a:solidFill>
                  <a:schemeClr val="tx1"/>
                </a:solidFill>
              </a:rPr>
              <a:t>소리의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 </a:t>
            </a:r>
            <a:r>
              <a:rPr lang="en-US" altLang="ko-KR" sz="1200" dirty="0">
                <a:solidFill>
                  <a:schemeClr val="tx1"/>
                </a:solidFill>
              </a:rPr>
              <a:t>340 m/s!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8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7619604" y="5005412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사각형 설명선 30"/>
          <p:cNvSpPr/>
          <p:nvPr/>
        </p:nvSpPr>
        <p:spPr>
          <a:xfrm>
            <a:off x="4751743" y="2924944"/>
            <a:ext cx="2711021" cy="439529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1. Speed of sound </a:t>
            </a:r>
            <a:r>
              <a:rPr lang="ko-KR" altLang="en-US" sz="1200" dirty="0">
                <a:solidFill>
                  <a:schemeClr val="tx1"/>
                </a:solidFill>
              </a:rPr>
              <a:t>소리의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속도는</a:t>
            </a:r>
            <a:r>
              <a:rPr lang="en-US" altLang="ko-KR" sz="1200" dirty="0">
                <a:solidFill>
                  <a:schemeClr val="tx1"/>
                </a:solidFill>
              </a:rPr>
              <a:t>??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79981" y="4409238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i="1" dirty="0"/>
              <a:t>바람이 </a:t>
            </a:r>
            <a:r>
              <a:rPr lang="en-US" altLang="ko-KR" sz="1600" b="1" i="1" dirty="0"/>
              <a:t>20 m/s</a:t>
            </a:r>
            <a:r>
              <a:rPr lang="ko-KR" altLang="en-US" sz="1600" b="1" i="1" dirty="0"/>
              <a:t>의 속도로 불고 있음</a:t>
            </a:r>
            <a:r>
              <a:rPr lang="en-US" altLang="ko-KR" sz="1600" b="1" i="1" dirty="0"/>
              <a:t>.</a:t>
            </a:r>
            <a:endParaRPr lang="ko-KR" altLang="en-US" sz="1600" b="1" i="1" dirty="0"/>
          </a:p>
        </p:txBody>
      </p:sp>
      <p:sp>
        <p:nvSpPr>
          <p:cNvPr id="35" name="줄무늬가 있는 오른쪽 화살표 34"/>
          <p:cNvSpPr/>
          <p:nvPr/>
        </p:nvSpPr>
        <p:spPr>
          <a:xfrm>
            <a:off x="3472847" y="5813102"/>
            <a:ext cx="910561" cy="2880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60916" y="3350034"/>
            <a:ext cx="565079" cy="308225"/>
            <a:chOff x="467544" y="4279993"/>
            <a:chExt cx="565079" cy="308225"/>
          </a:xfrm>
        </p:grpSpPr>
        <p:sp>
          <p:nvSpPr>
            <p:cNvPr id="7" name="자유형 6"/>
            <p:cNvSpPr/>
            <p:nvPr/>
          </p:nvSpPr>
          <p:spPr>
            <a:xfrm>
              <a:off x="899059" y="4300541"/>
              <a:ext cx="133564" cy="236306"/>
            </a:xfrm>
            <a:custGeom>
              <a:avLst/>
              <a:gdLst>
                <a:gd name="connsiteX0" fmla="*/ 133564 w 133564"/>
                <a:gd name="connsiteY0" fmla="*/ 0 h 236306"/>
                <a:gd name="connsiteX1" fmla="*/ 82193 w 133564"/>
                <a:gd name="connsiteY1" fmla="*/ 30823 h 236306"/>
                <a:gd name="connsiteX2" fmla="*/ 30823 w 133564"/>
                <a:gd name="connsiteY2" fmla="*/ 82194 h 236306"/>
                <a:gd name="connsiteX3" fmla="*/ 10274 w 133564"/>
                <a:gd name="connsiteY3" fmla="*/ 143839 h 236306"/>
                <a:gd name="connsiteX4" fmla="*/ 0 w 133564"/>
                <a:gd name="connsiteY4" fmla="*/ 174661 h 236306"/>
                <a:gd name="connsiteX5" fmla="*/ 0 w 133564"/>
                <a:gd name="connsiteY5" fmla="*/ 236306 h 23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64" h="236306">
                  <a:moveTo>
                    <a:pt x="133564" y="0"/>
                  </a:moveTo>
                  <a:cubicBezTo>
                    <a:pt x="116440" y="10274"/>
                    <a:pt x="97786" y="18348"/>
                    <a:pt x="82193" y="30823"/>
                  </a:cubicBezTo>
                  <a:cubicBezTo>
                    <a:pt x="63283" y="45951"/>
                    <a:pt x="30823" y="82194"/>
                    <a:pt x="30823" y="82194"/>
                  </a:cubicBezTo>
                  <a:lnTo>
                    <a:pt x="10274" y="143839"/>
                  </a:lnTo>
                  <a:cubicBezTo>
                    <a:pt x="6849" y="154113"/>
                    <a:pt x="0" y="163831"/>
                    <a:pt x="0" y="174661"/>
                  </a:cubicBezTo>
                  <a:lnTo>
                    <a:pt x="0" y="23630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672271" y="4290267"/>
              <a:ext cx="134321" cy="267128"/>
            </a:xfrm>
            <a:custGeom>
              <a:avLst/>
              <a:gdLst>
                <a:gd name="connsiteX0" fmla="*/ 134321 w 134321"/>
                <a:gd name="connsiteY0" fmla="*/ 0 h 267128"/>
                <a:gd name="connsiteX1" fmla="*/ 93224 w 134321"/>
                <a:gd name="connsiteY1" fmla="*/ 51371 h 267128"/>
                <a:gd name="connsiteX2" fmla="*/ 62402 w 134321"/>
                <a:gd name="connsiteY2" fmla="*/ 71919 h 267128"/>
                <a:gd name="connsiteX3" fmla="*/ 52127 w 134321"/>
                <a:gd name="connsiteY3" fmla="*/ 102742 h 267128"/>
                <a:gd name="connsiteX4" fmla="*/ 21305 w 134321"/>
                <a:gd name="connsiteY4" fmla="*/ 133564 h 267128"/>
                <a:gd name="connsiteX5" fmla="*/ 757 w 134321"/>
                <a:gd name="connsiteY5" fmla="*/ 215758 h 267128"/>
                <a:gd name="connsiteX6" fmla="*/ 757 w 134321"/>
                <a:gd name="connsiteY6" fmla="*/ 267128 h 2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21" h="267128">
                  <a:moveTo>
                    <a:pt x="134321" y="0"/>
                  </a:moveTo>
                  <a:cubicBezTo>
                    <a:pt x="120622" y="17124"/>
                    <a:pt x="108730" y="35865"/>
                    <a:pt x="93224" y="51371"/>
                  </a:cubicBezTo>
                  <a:cubicBezTo>
                    <a:pt x="84493" y="60102"/>
                    <a:pt x="70116" y="62277"/>
                    <a:pt x="62402" y="71919"/>
                  </a:cubicBezTo>
                  <a:cubicBezTo>
                    <a:pt x="55636" y="80376"/>
                    <a:pt x="58135" y="93731"/>
                    <a:pt x="52127" y="102742"/>
                  </a:cubicBezTo>
                  <a:cubicBezTo>
                    <a:pt x="44067" y="114831"/>
                    <a:pt x="31579" y="123290"/>
                    <a:pt x="21305" y="133564"/>
                  </a:cubicBezTo>
                  <a:cubicBezTo>
                    <a:pt x="11001" y="164477"/>
                    <a:pt x="4299" y="180335"/>
                    <a:pt x="757" y="215758"/>
                  </a:cubicBezTo>
                  <a:cubicBezTo>
                    <a:pt x="-947" y="232796"/>
                    <a:pt x="757" y="250005"/>
                    <a:pt x="757" y="26712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467544" y="4279993"/>
              <a:ext cx="123290" cy="308225"/>
            </a:xfrm>
            <a:custGeom>
              <a:avLst/>
              <a:gdLst>
                <a:gd name="connsiteX0" fmla="*/ 123290 w 123290"/>
                <a:gd name="connsiteY0" fmla="*/ 0 h 308225"/>
                <a:gd name="connsiteX1" fmla="*/ 82194 w 123290"/>
                <a:gd name="connsiteY1" fmla="*/ 51371 h 308225"/>
                <a:gd name="connsiteX2" fmla="*/ 61645 w 123290"/>
                <a:gd name="connsiteY2" fmla="*/ 71919 h 308225"/>
                <a:gd name="connsiteX3" fmla="*/ 20549 w 123290"/>
                <a:gd name="connsiteY3" fmla="*/ 143838 h 308225"/>
                <a:gd name="connsiteX4" fmla="*/ 0 w 123290"/>
                <a:gd name="connsiteY4" fmla="*/ 226032 h 308225"/>
                <a:gd name="connsiteX5" fmla="*/ 30823 w 123290"/>
                <a:gd name="connsiteY5" fmla="*/ 308225 h 30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90" h="308225">
                  <a:moveTo>
                    <a:pt x="123290" y="0"/>
                  </a:moveTo>
                  <a:cubicBezTo>
                    <a:pt x="109591" y="17124"/>
                    <a:pt x="96465" y="34721"/>
                    <a:pt x="82194" y="51371"/>
                  </a:cubicBezTo>
                  <a:cubicBezTo>
                    <a:pt x="75890" y="58726"/>
                    <a:pt x="67696" y="64355"/>
                    <a:pt x="61645" y="71919"/>
                  </a:cubicBezTo>
                  <a:cubicBezTo>
                    <a:pt x="45773" y="91759"/>
                    <a:pt x="30283" y="121126"/>
                    <a:pt x="20549" y="143838"/>
                  </a:cubicBezTo>
                  <a:cubicBezTo>
                    <a:pt x="8703" y="171479"/>
                    <a:pt x="6030" y="195885"/>
                    <a:pt x="0" y="226032"/>
                  </a:cubicBezTo>
                  <a:cubicBezTo>
                    <a:pt x="11358" y="305532"/>
                    <a:pt x="-11385" y="287121"/>
                    <a:pt x="30823" y="3082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07504" y="2483939"/>
            <a:ext cx="6192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/>
              <a:t>Person is speaking, when approaching at a speed of 10 m/s.</a:t>
            </a:r>
          </a:p>
          <a:p>
            <a:pPr algn="ctr"/>
            <a:r>
              <a:rPr lang="ko-KR" altLang="en-US" sz="1600" b="1" i="1" dirty="0"/>
              <a:t>사람이 </a:t>
            </a:r>
            <a:r>
              <a:rPr lang="en-US" altLang="ko-KR" sz="1600" b="1" i="1" dirty="0"/>
              <a:t>10 m/s</a:t>
            </a:r>
            <a:r>
              <a:rPr lang="ko-KR" altLang="en-US" sz="1600" b="1" i="1" dirty="0"/>
              <a:t>의 속도로 접근하며 말함</a:t>
            </a:r>
            <a:r>
              <a:rPr lang="en-US" altLang="ko-KR" sz="1600" b="1" i="1" dirty="0"/>
              <a:t>.</a:t>
            </a:r>
          </a:p>
        </p:txBody>
      </p:sp>
      <p:pic>
        <p:nvPicPr>
          <p:cNvPr id="44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7597384" y="2974386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줄무늬가 있는 오른쪽 화살표 45"/>
          <p:cNvSpPr/>
          <p:nvPr/>
        </p:nvSpPr>
        <p:spPr>
          <a:xfrm>
            <a:off x="1119944" y="3959487"/>
            <a:ext cx="360040" cy="2880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사각형 설명선 52"/>
          <p:cNvSpPr/>
          <p:nvPr/>
        </p:nvSpPr>
        <p:spPr>
          <a:xfrm>
            <a:off x="4772486" y="5041574"/>
            <a:ext cx="2690277" cy="439529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2. Speed of sound </a:t>
            </a:r>
            <a:r>
              <a:rPr lang="ko-KR" altLang="en-US" sz="1200" dirty="0">
                <a:solidFill>
                  <a:schemeClr val="tx1"/>
                </a:solidFill>
              </a:rPr>
              <a:t>소리의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속도는</a:t>
            </a:r>
            <a:r>
              <a:rPr lang="en-US" altLang="ko-KR" sz="1200" dirty="0">
                <a:solidFill>
                  <a:schemeClr val="tx1"/>
                </a:solidFill>
              </a:rPr>
              <a:t>??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2605305">
            <a:off x="2469209" y="945025"/>
            <a:ext cx="1574360" cy="1615681"/>
            <a:chOff x="3332777" y="973652"/>
            <a:chExt cx="1574360" cy="1490610"/>
          </a:xfrm>
        </p:grpSpPr>
        <p:sp>
          <p:nvSpPr>
            <p:cNvPr id="6" name="원호 5"/>
            <p:cNvSpPr/>
            <p:nvPr/>
          </p:nvSpPr>
          <p:spPr>
            <a:xfrm>
              <a:off x="3419872" y="1682757"/>
              <a:ext cx="720080" cy="68414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/>
            <p:cNvSpPr/>
            <p:nvPr/>
          </p:nvSpPr>
          <p:spPr>
            <a:xfrm>
              <a:off x="3419871" y="1552562"/>
              <a:ext cx="844425" cy="81433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원호 54"/>
            <p:cNvSpPr/>
            <p:nvPr/>
          </p:nvSpPr>
          <p:spPr>
            <a:xfrm>
              <a:off x="3408513" y="1430326"/>
              <a:ext cx="979441" cy="891213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원호 55"/>
            <p:cNvSpPr/>
            <p:nvPr/>
          </p:nvSpPr>
          <p:spPr>
            <a:xfrm>
              <a:off x="3431767" y="1330382"/>
              <a:ext cx="1083331" cy="980537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원호 56"/>
            <p:cNvSpPr/>
            <p:nvPr/>
          </p:nvSpPr>
          <p:spPr>
            <a:xfrm>
              <a:off x="3481541" y="1219731"/>
              <a:ext cx="1170425" cy="107168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원호 57"/>
            <p:cNvSpPr/>
            <p:nvPr/>
          </p:nvSpPr>
          <p:spPr>
            <a:xfrm>
              <a:off x="3493351" y="1091292"/>
              <a:ext cx="1286797" cy="116904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원호 58"/>
            <p:cNvSpPr/>
            <p:nvPr/>
          </p:nvSpPr>
          <p:spPr>
            <a:xfrm>
              <a:off x="3512858" y="973652"/>
              <a:ext cx="1394279" cy="124941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원호 59"/>
            <p:cNvSpPr/>
            <p:nvPr/>
          </p:nvSpPr>
          <p:spPr>
            <a:xfrm>
              <a:off x="3366885" y="1798337"/>
              <a:ext cx="659549" cy="63351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/>
            <p:cNvSpPr/>
            <p:nvPr/>
          </p:nvSpPr>
          <p:spPr>
            <a:xfrm>
              <a:off x="3332777" y="1921290"/>
              <a:ext cx="550321" cy="54297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38" l="0" r="996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5" y="2932399"/>
            <a:ext cx="1461944" cy="143270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38" l="0" r="996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13" y="1180159"/>
            <a:ext cx="1461944" cy="1432705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 rot="2605305">
            <a:off x="2985693" y="2696304"/>
            <a:ext cx="1574360" cy="1615681"/>
            <a:chOff x="3332777" y="973652"/>
            <a:chExt cx="1574360" cy="1490610"/>
          </a:xfrm>
        </p:grpSpPr>
        <p:sp>
          <p:nvSpPr>
            <p:cNvPr id="64" name="원호 63"/>
            <p:cNvSpPr/>
            <p:nvPr/>
          </p:nvSpPr>
          <p:spPr>
            <a:xfrm>
              <a:off x="3419872" y="1682757"/>
              <a:ext cx="720080" cy="68414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원호 64"/>
            <p:cNvSpPr/>
            <p:nvPr/>
          </p:nvSpPr>
          <p:spPr>
            <a:xfrm>
              <a:off x="3419871" y="1552562"/>
              <a:ext cx="844425" cy="81433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호 65"/>
            <p:cNvSpPr/>
            <p:nvPr/>
          </p:nvSpPr>
          <p:spPr>
            <a:xfrm>
              <a:off x="3408513" y="1430326"/>
              <a:ext cx="979441" cy="891213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원호 66"/>
            <p:cNvSpPr/>
            <p:nvPr/>
          </p:nvSpPr>
          <p:spPr>
            <a:xfrm>
              <a:off x="3431767" y="1330382"/>
              <a:ext cx="1083331" cy="980537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원호 67"/>
            <p:cNvSpPr/>
            <p:nvPr/>
          </p:nvSpPr>
          <p:spPr>
            <a:xfrm>
              <a:off x="3481541" y="1219731"/>
              <a:ext cx="1170425" cy="107168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/>
            <p:cNvSpPr/>
            <p:nvPr/>
          </p:nvSpPr>
          <p:spPr>
            <a:xfrm>
              <a:off x="3493351" y="1091292"/>
              <a:ext cx="1286797" cy="116904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/>
            <p:cNvSpPr/>
            <p:nvPr/>
          </p:nvSpPr>
          <p:spPr>
            <a:xfrm>
              <a:off x="3512858" y="973652"/>
              <a:ext cx="1394279" cy="124941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원호 70"/>
            <p:cNvSpPr/>
            <p:nvPr/>
          </p:nvSpPr>
          <p:spPr>
            <a:xfrm>
              <a:off x="3366885" y="1798337"/>
              <a:ext cx="659549" cy="63351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/>
            <p:cNvSpPr/>
            <p:nvPr/>
          </p:nvSpPr>
          <p:spPr>
            <a:xfrm>
              <a:off x="3332777" y="1921290"/>
              <a:ext cx="550321" cy="54297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38" l="0" r="996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97" y="4732864"/>
            <a:ext cx="1461944" cy="1432705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 rot="2605305">
            <a:off x="2679469" y="4483373"/>
            <a:ext cx="1574360" cy="1615681"/>
            <a:chOff x="3332777" y="973652"/>
            <a:chExt cx="1574360" cy="1490610"/>
          </a:xfrm>
        </p:grpSpPr>
        <p:sp>
          <p:nvSpPr>
            <p:cNvPr id="75" name="원호 74"/>
            <p:cNvSpPr/>
            <p:nvPr/>
          </p:nvSpPr>
          <p:spPr>
            <a:xfrm>
              <a:off x="3419872" y="1682757"/>
              <a:ext cx="720080" cy="68414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원호 75"/>
            <p:cNvSpPr/>
            <p:nvPr/>
          </p:nvSpPr>
          <p:spPr>
            <a:xfrm>
              <a:off x="3419871" y="1552562"/>
              <a:ext cx="844425" cy="81433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원호 76"/>
            <p:cNvSpPr/>
            <p:nvPr/>
          </p:nvSpPr>
          <p:spPr>
            <a:xfrm>
              <a:off x="3408513" y="1430326"/>
              <a:ext cx="979441" cy="891213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원호 77"/>
            <p:cNvSpPr/>
            <p:nvPr/>
          </p:nvSpPr>
          <p:spPr>
            <a:xfrm>
              <a:off x="3431767" y="1330382"/>
              <a:ext cx="1083331" cy="980537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원호 78"/>
            <p:cNvSpPr/>
            <p:nvPr/>
          </p:nvSpPr>
          <p:spPr>
            <a:xfrm>
              <a:off x="3481541" y="1219731"/>
              <a:ext cx="1170425" cy="107168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/>
            <p:cNvSpPr/>
            <p:nvPr/>
          </p:nvSpPr>
          <p:spPr>
            <a:xfrm>
              <a:off x="3493351" y="1091292"/>
              <a:ext cx="1286797" cy="116904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원호 80"/>
            <p:cNvSpPr/>
            <p:nvPr/>
          </p:nvSpPr>
          <p:spPr>
            <a:xfrm>
              <a:off x="3512858" y="973652"/>
              <a:ext cx="1394279" cy="124941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원호 81"/>
            <p:cNvSpPr/>
            <p:nvPr/>
          </p:nvSpPr>
          <p:spPr>
            <a:xfrm>
              <a:off x="3366885" y="1798337"/>
              <a:ext cx="659549" cy="63351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원호 82"/>
            <p:cNvSpPr/>
            <p:nvPr/>
          </p:nvSpPr>
          <p:spPr>
            <a:xfrm>
              <a:off x="3332777" y="1921290"/>
              <a:ext cx="550321" cy="54297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0064" flipH="1">
            <a:off x="77819" y="4810007"/>
            <a:ext cx="1125733" cy="10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 idx="4294967295"/>
          </p:nvPr>
        </p:nvSpPr>
        <p:spPr>
          <a:xfrm>
            <a:off x="0" y="212725"/>
            <a:ext cx="9144000" cy="717812"/>
          </a:xfrm>
        </p:spPr>
        <p:txBody>
          <a:bodyPr>
            <a:normAutofit/>
          </a:bodyPr>
          <a:lstStyle/>
          <a:p>
            <a:r>
              <a:rPr lang="en-US" altLang="ko-KR" sz="3200" b="1" dirty="0"/>
              <a:t>Apparent speed for Sound </a:t>
            </a:r>
            <a:r>
              <a:rPr lang="ko-KR" altLang="en-US" sz="3200" b="1" dirty="0"/>
              <a:t>겉보기 속도 </a:t>
            </a:r>
            <a:r>
              <a:rPr lang="en-US" altLang="ko-KR" sz="3200" b="1" dirty="0"/>
              <a:t>III</a:t>
            </a:r>
            <a:endParaRPr lang="ko-KR" altLang="en-US" sz="3200" b="1" dirty="0"/>
          </a:p>
        </p:txBody>
      </p:sp>
      <p:sp>
        <p:nvSpPr>
          <p:cNvPr id="15" name="직사각형 14"/>
          <p:cNvSpPr/>
          <p:nvPr/>
        </p:nvSpPr>
        <p:spPr>
          <a:xfrm>
            <a:off x="3544996" y="3058041"/>
            <a:ext cx="49327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7522836" y="1238660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4660981" y="989268"/>
            <a:ext cx="2841979" cy="423935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Speed of sound </a:t>
            </a:r>
            <a:r>
              <a:rPr lang="ko-KR" altLang="en-US" sz="1200" dirty="0">
                <a:solidFill>
                  <a:schemeClr val="tx1"/>
                </a:solidFill>
              </a:rPr>
              <a:t>소리의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 </a:t>
            </a:r>
            <a:r>
              <a:rPr lang="en-US" altLang="ko-KR" sz="1200" dirty="0">
                <a:solidFill>
                  <a:schemeClr val="tx1"/>
                </a:solidFill>
              </a:rPr>
              <a:t>340 m/s!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28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7619604" y="5005412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모서리가 둥근 사각형 설명선 30"/>
          <p:cNvSpPr/>
          <p:nvPr/>
        </p:nvSpPr>
        <p:spPr>
          <a:xfrm>
            <a:off x="4751743" y="2924944"/>
            <a:ext cx="2711021" cy="439529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1. Speed of sound </a:t>
            </a:r>
            <a:r>
              <a:rPr lang="ko-KR" altLang="en-US" sz="1200" dirty="0">
                <a:solidFill>
                  <a:schemeClr val="tx1"/>
                </a:solidFill>
              </a:rPr>
              <a:t>소리의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속도는</a:t>
            </a:r>
            <a:r>
              <a:rPr lang="en-US" altLang="ko-KR" sz="1200" dirty="0">
                <a:solidFill>
                  <a:schemeClr val="tx1"/>
                </a:solidFill>
              </a:rPr>
              <a:t>??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679981" y="4409238"/>
            <a:ext cx="34676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i="1" dirty="0"/>
              <a:t>바람이 </a:t>
            </a:r>
            <a:r>
              <a:rPr lang="en-US" altLang="ko-KR" sz="1600" b="1" i="1" dirty="0"/>
              <a:t>20 m/s</a:t>
            </a:r>
            <a:r>
              <a:rPr lang="ko-KR" altLang="en-US" sz="1600" b="1" i="1" dirty="0"/>
              <a:t>의 속도로 불고 있음</a:t>
            </a:r>
            <a:r>
              <a:rPr lang="en-US" altLang="ko-KR" sz="1600" b="1" i="1" dirty="0"/>
              <a:t>.</a:t>
            </a:r>
            <a:endParaRPr lang="ko-KR" altLang="en-US" sz="1600" b="1" i="1" dirty="0"/>
          </a:p>
        </p:txBody>
      </p:sp>
      <p:sp>
        <p:nvSpPr>
          <p:cNvPr id="35" name="줄무늬가 있는 오른쪽 화살표 34"/>
          <p:cNvSpPr/>
          <p:nvPr/>
        </p:nvSpPr>
        <p:spPr>
          <a:xfrm>
            <a:off x="3472847" y="5813102"/>
            <a:ext cx="910561" cy="2880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960916" y="3350034"/>
            <a:ext cx="565079" cy="308225"/>
            <a:chOff x="467544" y="4279993"/>
            <a:chExt cx="565079" cy="308225"/>
          </a:xfrm>
        </p:grpSpPr>
        <p:sp>
          <p:nvSpPr>
            <p:cNvPr id="7" name="자유형 6"/>
            <p:cNvSpPr/>
            <p:nvPr/>
          </p:nvSpPr>
          <p:spPr>
            <a:xfrm>
              <a:off x="899059" y="4300541"/>
              <a:ext cx="133564" cy="236306"/>
            </a:xfrm>
            <a:custGeom>
              <a:avLst/>
              <a:gdLst>
                <a:gd name="connsiteX0" fmla="*/ 133564 w 133564"/>
                <a:gd name="connsiteY0" fmla="*/ 0 h 236306"/>
                <a:gd name="connsiteX1" fmla="*/ 82193 w 133564"/>
                <a:gd name="connsiteY1" fmla="*/ 30823 h 236306"/>
                <a:gd name="connsiteX2" fmla="*/ 30823 w 133564"/>
                <a:gd name="connsiteY2" fmla="*/ 82194 h 236306"/>
                <a:gd name="connsiteX3" fmla="*/ 10274 w 133564"/>
                <a:gd name="connsiteY3" fmla="*/ 143839 h 236306"/>
                <a:gd name="connsiteX4" fmla="*/ 0 w 133564"/>
                <a:gd name="connsiteY4" fmla="*/ 174661 h 236306"/>
                <a:gd name="connsiteX5" fmla="*/ 0 w 133564"/>
                <a:gd name="connsiteY5" fmla="*/ 236306 h 236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564" h="236306">
                  <a:moveTo>
                    <a:pt x="133564" y="0"/>
                  </a:moveTo>
                  <a:cubicBezTo>
                    <a:pt x="116440" y="10274"/>
                    <a:pt x="97786" y="18348"/>
                    <a:pt x="82193" y="30823"/>
                  </a:cubicBezTo>
                  <a:cubicBezTo>
                    <a:pt x="63283" y="45951"/>
                    <a:pt x="30823" y="82194"/>
                    <a:pt x="30823" y="82194"/>
                  </a:cubicBezTo>
                  <a:lnTo>
                    <a:pt x="10274" y="143839"/>
                  </a:lnTo>
                  <a:cubicBezTo>
                    <a:pt x="6849" y="154113"/>
                    <a:pt x="0" y="163831"/>
                    <a:pt x="0" y="174661"/>
                  </a:cubicBezTo>
                  <a:lnTo>
                    <a:pt x="0" y="236306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672271" y="4290267"/>
              <a:ext cx="134321" cy="267128"/>
            </a:xfrm>
            <a:custGeom>
              <a:avLst/>
              <a:gdLst>
                <a:gd name="connsiteX0" fmla="*/ 134321 w 134321"/>
                <a:gd name="connsiteY0" fmla="*/ 0 h 267128"/>
                <a:gd name="connsiteX1" fmla="*/ 93224 w 134321"/>
                <a:gd name="connsiteY1" fmla="*/ 51371 h 267128"/>
                <a:gd name="connsiteX2" fmla="*/ 62402 w 134321"/>
                <a:gd name="connsiteY2" fmla="*/ 71919 h 267128"/>
                <a:gd name="connsiteX3" fmla="*/ 52127 w 134321"/>
                <a:gd name="connsiteY3" fmla="*/ 102742 h 267128"/>
                <a:gd name="connsiteX4" fmla="*/ 21305 w 134321"/>
                <a:gd name="connsiteY4" fmla="*/ 133564 h 267128"/>
                <a:gd name="connsiteX5" fmla="*/ 757 w 134321"/>
                <a:gd name="connsiteY5" fmla="*/ 215758 h 267128"/>
                <a:gd name="connsiteX6" fmla="*/ 757 w 134321"/>
                <a:gd name="connsiteY6" fmla="*/ 267128 h 267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21" h="267128">
                  <a:moveTo>
                    <a:pt x="134321" y="0"/>
                  </a:moveTo>
                  <a:cubicBezTo>
                    <a:pt x="120622" y="17124"/>
                    <a:pt x="108730" y="35865"/>
                    <a:pt x="93224" y="51371"/>
                  </a:cubicBezTo>
                  <a:cubicBezTo>
                    <a:pt x="84493" y="60102"/>
                    <a:pt x="70116" y="62277"/>
                    <a:pt x="62402" y="71919"/>
                  </a:cubicBezTo>
                  <a:cubicBezTo>
                    <a:pt x="55636" y="80376"/>
                    <a:pt x="58135" y="93731"/>
                    <a:pt x="52127" y="102742"/>
                  </a:cubicBezTo>
                  <a:cubicBezTo>
                    <a:pt x="44067" y="114831"/>
                    <a:pt x="31579" y="123290"/>
                    <a:pt x="21305" y="133564"/>
                  </a:cubicBezTo>
                  <a:cubicBezTo>
                    <a:pt x="11001" y="164477"/>
                    <a:pt x="4299" y="180335"/>
                    <a:pt x="757" y="215758"/>
                  </a:cubicBezTo>
                  <a:cubicBezTo>
                    <a:pt x="-947" y="232796"/>
                    <a:pt x="757" y="250005"/>
                    <a:pt x="757" y="26712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467544" y="4279993"/>
              <a:ext cx="123290" cy="308225"/>
            </a:xfrm>
            <a:custGeom>
              <a:avLst/>
              <a:gdLst>
                <a:gd name="connsiteX0" fmla="*/ 123290 w 123290"/>
                <a:gd name="connsiteY0" fmla="*/ 0 h 308225"/>
                <a:gd name="connsiteX1" fmla="*/ 82194 w 123290"/>
                <a:gd name="connsiteY1" fmla="*/ 51371 h 308225"/>
                <a:gd name="connsiteX2" fmla="*/ 61645 w 123290"/>
                <a:gd name="connsiteY2" fmla="*/ 71919 h 308225"/>
                <a:gd name="connsiteX3" fmla="*/ 20549 w 123290"/>
                <a:gd name="connsiteY3" fmla="*/ 143838 h 308225"/>
                <a:gd name="connsiteX4" fmla="*/ 0 w 123290"/>
                <a:gd name="connsiteY4" fmla="*/ 226032 h 308225"/>
                <a:gd name="connsiteX5" fmla="*/ 30823 w 123290"/>
                <a:gd name="connsiteY5" fmla="*/ 308225 h 308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290" h="308225">
                  <a:moveTo>
                    <a:pt x="123290" y="0"/>
                  </a:moveTo>
                  <a:cubicBezTo>
                    <a:pt x="109591" y="17124"/>
                    <a:pt x="96465" y="34721"/>
                    <a:pt x="82194" y="51371"/>
                  </a:cubicBezTo>
                  <a:cubicBezTo>
                    <a:pt x="75890" y="58726"/>
                    <a:pt x="67696" y="64355"/>
                    <a:pt x="61645" y="71919"/>
                  </a:cubicBezTo>
                  <a:cubicBezTo>
                    <a:pt x="45773" y="91759"/>
                    <a:pt x="30283" y="121126"/>
                    <a:pt x="20549" y="143838"/>
                  </a:cubicBezTo>
                  <a:cubicBezTo>
                    <a:pt x="8703" y="171479"/>
                    <a:pt x="6030" y="195885"/>
                    <a:pt x="0" y="226032"/>
                  </a:cubicBezTo>
                  <a:cubicBezTo>
                    <a:pt x="11358" y="305532"/>
                    <a:pt x="-11385" y="287121"/>
                    <a:pt x="30823" y="30822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07504" y="2483939"/>
            <a:ext cx="6192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/>
              <a:t>Person is speaking, when approaching at a speed of 10 m/s.</a:t>
            </a:r>
          </a:p>
          <a:p>
            <a:pPr algn="ctr"/>
            <a:r>
              <a:rPr lang="ko-KR" altLang="en-US" sz="1600" b="1" i="1" dirty="0"/>
              <a:t>사람이 </a:t>
            </a:r>
            <a:r>
              <a:rPr lang="en-US" altLang="ko-KR" sz="1600" b="1" i="1" dirty="0"/>
              <a:t>10 m/s</a:t>
            </a:r>
            <a:r>
              <a:rPr lang="ko-KR" altLang="en-US" sz="1600" b="1" i="1" dirty="0"/>
              <a:t>의 속도로 접근하며 말함</a:t>
            </a:r>
            <a:r>
              <a:rPr lang="en-US" altLang="ko-KR" sz="1600" b="1" i="1" dirty="0"/>
              <a:t>.</a:t>
            </a:r>
          </a:p>
        </p:txBody>
      </p:sp>
      <p:pic>
        <p:nvPicPr>
          <p:cNvPr id="44" name="Picture 4" descr="C:\Users\user\AppData\Local\Microsoft\Windows\Temporary Internet Files\Content.IE5\4T937JPK\MC900441918[1].wmf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2" r="27867"/>
          <a:stretch/>
        </p:blipFill>
        <p:spPr bwMode="auto">
          <a:xfrm flipH="1">
            <a:off x="7597384" y="2974386"/>
            <a:ext cx="680624" cy="7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줄무늬가 있는 오른쪽 화살표 45"/>
          <p:cNvSpPr/>
          <p:nvPr/>
        </p:nvSpPr>
        <p:spPr>
          <a:xfrm>
            <a:off x="1119944" y="3959487"/>
            <a:ext cx="360040" cy="288032"/>
          </a:xfrm>
          <a:prstGeom prst="strip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사각형 설명선 52"/>
          <p:cNvSpPr/>
          <p:nvPr/>
        </p:nvSpPr>
        <p:spPr>
          <a:xfrm>
            <a:off x="4772486" y="5041574"/>
            <a:ext cx="2690277" cy="439529"/>
          </a:xfrm>
          <a:prstGeom prst="wedgeRoundRectCallout">
            <a:avLst>
              <a:gd name="adj1" fmla="val 40896"/>
              <a:gd name="adj2" fmla="val 7523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2. Speed of sound </a:t>
            </a:r>
            <a:r>
              <a:rPr lang="ko-KR" altLang="en-US" sz="1200" dirty="0">
                <a:solidFill>
                  <a:schemeClr val="tx1"/>
                </a:solidFill>
              </a:rPr>
              <a:t>소리의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속도는</a:t>
            </a:r>
            <a:r>
              <a:rPr lang="en-US" altLang="ko-KR" sz="1200" dirty="0">
                <a:solidFill>
                  <a:schemeClr val="tx1"/>
                </a:solidFill>
              </a:rPr>
              <a:t>??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 rot="2605305">
            <a:off x="2469209" y="945025"/>
            <a:ext cx="1574360" cy="1615681"/>
            <a:chOff x="3332777" y="973652"/>
            <a:chExt cx="1574360" cy="1490610"/>
          </a:xfrm>
        </p:grpSpPr>
        <p:sp>
          <p:nvSpPr>
            <p:cNvPr id="6" name="원호 5"/>
            <p:cNvSpPr/>
            <p:nvPr/>
          </p:nvSpPr>
          <p:spPr>
            <a:xfrm>
              <a:off x="3419872" y="1682757"/>
              <a:ext cx="720080" cy="68414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원호 53"/>
            <p:cNvSpPr/>
            <p:nvPr/>
          </p:nvSpPr>
          <p:spPr>
            <a:xfrm>
              <a:off x="3419871" y="1552562"/>
              <a:ext cx="844425" cy="81433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원호 54"/>
            <p:cNvSpPr/>
            <p:nvPr/>
          </p:nvSpPr>
          <p:spPr>
            <a:xfrm>
              <a:off x="3408513" y="1430326"/>
              <a:ext cx="979441" cy="891213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원호 55"/>
            <p:cNvSpPr/>
            <p:nvPr/>
          </p:nvSpPr>
          <p:spPr>
            <a:xfrm>
              <a:off x="3431767" y="1330382"/>
              <a:ext cx="1083331" cy="980537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원호 56"/>
            <p:cNvSpPr/>
            <p:nvPr/>
          </p:nvSpPr>
          <p:spPr>
            <a:xfrm>
              <a:off x="3481541" y="1219731"/>
              <a:ext cx="1170425" cy="107168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원호 57"/>
            <p:cNvSpPr/>
            <p:nvPr/>
          </p:nvSpPr>
          <p:spPr>
            <a:xfrm>
              <a:off x="3493351" y="1091292"/>
              <a:ext cx="1286797" cy="116904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원호 58"/>
            <p:cNvSpPr/>
            <p:nvPr/>
          </p:nvSpPr>
          <p:spPr>
            <a:xfrm>
              <a:off x="3512858" y="973652"/>
              <a:ext cx="1394279" cy="124941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원호 59"/>
            <p:cNvSpPr/>
            <p:nvPr/>
          </p:nvSpPr>
          <p:spPr>
            <a:xfrm>
              <a:off x="3366885" y="1798337"/>
              <a:ext cx="659549" cy="63351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호 60"/>
            <p:cNvSpPr/>
            <p:nvPr/>
          </p:nvSpPr>
          <p:spPr>
            <a:xfrm>
              <a:off x="3332777" y="1921290"/>
              <a:ext cx="550321" cy="54297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38" l="0" r="996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5" y="2932399"/>
            <a:ext cx="1461944" cy="1432705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38" l="0" r="996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13" y="1180159"/>
            <a:ext cx="1461944" cy="1432705"/>
          </a:xfrm>
          <a:prstGeom prst="rect">
            <a:avLst/>
          </a:prstGeom>
        </p:spPr>
      </p:pic>
      <p:grpSp>
        <p:nvGrpSpPr>
          <p:cNvPr id="63" name="그룹 62"/>
          <p:cNvGrpSpPr/>
          <p:nvPr/>
        </p:nvGrpSpPr>
        <p:grpSpPr>
          <a:xfrm rot="2605305">
            <a:off x="2985693" y="2696304"/>
            <a:ext cx="1574360" cy="1615681"/>
            <a:chOff x="3332777" y="973652"/>
            <a:chExt cx="1574360" cy="1490610"/>
          </a:xfrm>
        </p:grpSpPr>
        <p:sp>
          <p:nvSpPr>
            <p:cNvPr id="64" name="원호 63"/>
            <p:cNvSpPr/>
            <p:nvPr/>
          </p:nvSpPr>
          <p:spPr>
            <a:xfrm>
              <a:off x="3419872" y="1682757"/>
              <a:ext cx="720080" cy="68414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원호 64"/>
            <p:cNvSpPr/>
            <p:nvPr/>
          </p:nvSpPr>
          <p:spPr>
            <a:xfrm>
              <a:off x="3419871" y="1552562"/>
              <a:ext cx="844425" cy="81433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호 65"/>
            <p:cNvSpPr/>
            <p:nvPr/>
          </p:nvSpPr>
          <p:spPr>
            <a:xfrm>
              <a:off x="3408513" y="1430326"/>
              <a:ext cx="979441" cy="891213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원호 66"/>
            <p:cNvSpPr/>
            <p:nvPr/>
          </p:nvSpPr>
          <p:spPr>
            <a:xfrm>
              <a:off x="3431767" y="1330382"/>
              <a:ext cx="1083331" cy="980537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원호 67"/>
            <p:cNvSpPr/>
            <p:nvPr/>
          </p:nvSpPr>
          <p:spPr>
            <a:xfrm>
              <a:off x="3481541" y="1219731"/>
              <a:ext cx="1170425" cy="107168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원호 68"/>
            <p:cNvSpPr/>
            <p:nvPr/>
          </p:nvSpPr>
          <p:spPr>
            <a:xfrm>
              <a:off x="3493351" y="1091292"/>
              <a:ext cx="1286797" cy="116904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원호 69"/>
            <p:cNvSpPr/>
            <p:nvPr/>
          </p:nvSpPr>
          <p:spPr>
            <a:xfrm>
              <a:off x="3512858" y="973652"/>
              <a:ext cx="1394279" cy="124941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원호 70"/>
            <p:cNvSpPr/>
            <p:nvPr/>
          </p:nvSpPr>
          <p:spPr>
            <a:xfrm>
              <a:off x="3366885" y="1798337"/>
              <a:ext cx="659549" cy="63351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원호 71"/>
            <p:cNvSpPr/>
            <p:nvPr/>
          </p:nvSpPr>
          <p:spPr>
            <a:xfrm>
              <a:off x="3332777" y="1921290"/>
              <a:ext cx="550321" cy="54297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그림 7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1638" l="0" r="996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397" y="4732864"/>
            <a:ext cx="1461944" cy="1432705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 rot="2605305">
            <a:off x="2679469" y="4483373"/>
            <a:ext cx="1574360" cy="1615681"/>
            <a:chOff x="3332777" y="973652"/>
            <a:chExt cx="1574360" cy="1490610"/>
          </a:xfrm>
        </p:grpSpPr>
        <p:sp>
          <p:nvSpPr>
            <p:cNvPr id="75" name="원호 74"/>
            <p:cNvSpPr/>
            <p:nvPr/>
          </p:nvSpPr>
          <p:spPr>
            <a:xfrm>
              <a:off x="3419872" y="1682757"/>
              <a:ext cx="720080" cy="68414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원호 75"/>
            <p:cNvSpPr/>
            <p:nvPr/>
          </p:nvSpPr>
          <p:spPr>
            <a:xfrm>
              <a:off x="3419871" y="1552562"/>
              <a:ext cx="844425" cy="81433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원호 76"/>
            <p:cNvSpPr/>
            <p:nvPr/>
          </p:nvSpPr>
          <p:spPr>
            <a:xfrm>
              <a:off x="3408513" y="1430326"/>
              <a:ext cx="979441" cy="891213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원호 77"/>
            <p:cNvSpPr/>
            <p:nvPr/>
          </p:nvSpPr>
          <p:spPr>
            <a:xfrm>
              <a:off x="3431767" y="1330382"/>
              <a:ext cx="1083331" cy="980537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원호 78"/>
            <p:cNvSpPr/>
            <p:nvPr/>
          </p:nvSpPr>
          <p:spPr>
            <a:xfrm>
              <a:off x="3481541" y="1219731"/>
              <a:ext cx="1170425" cy="107168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원호 79"/>
            <p:cNvSpPr/>
            <p:nvPr/>
          </p:nvSpPr>
          <p:spPr>
            <a:xfrm>
              <a:off x="3493351" y="1091292"/>
              <a:ext cx="1286797" cy="1169045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원호 80"/>
            <p:cNvSpPr/>
            <p:nvPr/>
          </p:nvSpPr>
          <p:spPr>
            <a:xfrm>
              <a:off x="3512858" y="973652"/>
              <a:ext cx="1394279" cy="124941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원호 81"/>
            <p:cNvSpPr/>
            <p:nvPr/>
          </p:nvSpPr>
          <p:spPr>
            <a:xfrm>
              <a:off x="3366885" y="1798337"/>
              <a:ext cx="659549" cy="633510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원호 82"/>
            <p:cNvSpPr/>
            <p:nvPr/>
          </p:nvSpPr>
          <p:spPr>
            <a:xfrm>
              <a:off x="3332777" y="1921290"/>
              <a:ext cx="550321" cy="542972"/>
            </a:xfrm>
            <a:prstGeom prst="arc">
              <a:avLst/>
            </a:prstGeom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60064" flipH="1">
            <a:off x="77819" y="4810007"/>
            <a:ext cx="1125733" cy="1084925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59007" y="1355581"/>
            <a:ext cx="8360282" cy="920320"/>
          </a:xfrm>
          <a:prstGeom prst="roundRect">
            <a:avLst/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내가 듣는 소리의 속도 </a:t>
            </a:r>
            <a:r>
              <a:rPr lang="en-US" altLang="ko-KR" b="1" dirty="0">
                <a:solidFill>
                  <a:schemeClr val="tx1"/>
                </a:solidFill>
              </a:rPr>
              <a:t>=</a:t>
            </a:r>
            <a:r>
              <a:rPr lang="ko-KR" altLang="en-US" b="1" dirty="0">
                <a:solidFill>
                  <a:schemeClr val="tx1"/>
                </a:solidFill>
              </a:rPr>
              <a:t> 소리의 고유한 속도 </a:t>
            </a:r>
            <a:r>
              <a:rPr lang="en-US" altLang="ko-KR" b="1" dirty="0">
                <a:solidFill>
                  <a:schemeClr val="tx1"/>
                </a:solidFill>
              </a:rPr>
              <a:t>+ </a:t>
            </a:r>
            <a:r>
              <a:rPr lang="ko-KR" altLang="en-US" b="1" dirty="0">
                <a:solidFill>
                  <a:schemeClr val="tx1"/>
                </a:solidFill>
              </a:rPr>
              <a:t>내가 보는 공기의 속도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Speed I hear = Pure speed of sound + Speed of air I see</a:t>
            </a:r>
          </a:p>
        </p:txBody>
      </p:sp>
    </p:spTree>
    <p:extLst>
      <p:ext uri="{BB962C8B-B14F-4D97-AF65-F5344CB8AC3E}">
        <p14:creationId xmlns:p14="http://schemas.microsoft.com/office/powerpoint/2010/main" val="38467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 idx="4294967295"/>
          </p:nvPr>
        </p:nvSpPr>
        <p:spPr>
          <a:xfrm>
            <a:off x="0" y="34370"/>
            <a:ext cx="8970734" cy="79015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/>
              <a:t>Apparent speed of Wave </a:t>
            </a:r>
            <a:r>
              <a:rPr lang="ko-KR" altLang="en-US" sz="3200" b="1" dirty="0"/>
              <a:t>파동의 겉보기 속도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92136" y="2160803"/>
            <a:ext cx="8360282" cy="9203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Speed of sound I hear = Pure speed of sound + Speed of air I see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내가 듣는 소리의 속도 </a:t>
            </a:r>
            <a:r>
              <a:rPr lang="en-US" altLang="ko-KR" b="1" dirty="0">
                <a:solidFill>
                  <a:schemeClr val="tx1"/>
                </a:solidFill>
              </a:rPr>
              <a:t>=</a:t>
            </a:r>
            <a:r>
              <a:rPr lang="ko-KR" altLang="en-US" b="1" dirty="0">
                <a:solidFill>
                  <a:schemeClr val="tx1"/>
                </a:solidFill>
              </a:rPr>
              <a:t> 소리의 고유한 속도 </a:t>
            </a:r>
            <a:r>
              <a:rPr lang="en-US" altLang="ko-KR" b="1" dirty="0">
                <a:solidFill>
                  <a:schemeClr val="tx1"/>
                </a:solidFill>
              </a:rPr>
              <a:t>+ </a:t>
            </a:r>
            <a:r>
              <a:rPr lang="ko-KR" altLang="en-US" b="1" dirty="0">
                <a:solidFill>
                  <a:schemeClr val="tx1"/>
                </a:solidFill>
              </a:rPr>
              <a:t>내가 보는 공기의 속도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29823" y="1359136"/>
            <a:ext cx="8684355" cy="8016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Speed of water wave I see = Pure speed of water wave + Speed of water I see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내가 보는 </a:t>
            </a:r>
            <a:r>
              <a:rPr lang="ko-KR" altLang="en-US" b="1" dirty="0" err="1">
                <a:solidFill>
                  <a:schemeClr val="tx1"/>
                </a:solidFill>
              </a:rPr>
              <a:t>물결파의</a:t>
            </a:r>
            <a:r>
              <a:rPr lang="ko-KR" altLang="en-US" b="1" dirty="0">
                <a:solidFill>
                  <a:schemeClr val="tx1"/>
                </a:solidFill>
              </a:rPr>
              <a:t> 속도 </a:t>
            </a:r>
            <a:r>
              <a:rPr lang="en-US" altLang="ko-KR" b="1" dirty="0">
                <a:solidFill>
                  <a:schemeClr val="tx1"/>
                </a:solidFill>
              </a:rPr>
              <a:t>=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물결파의</a:t>
            </a:r>
            <a:r>
              <a:rPr lang="ko-KR" altLang="en-US" b="1" dirty="0">
                <a:solidFill>
                  <a:schemeClr val="tx1"/>
                </a:solidFill>
              </a:rPr>
              <a:t> 고유한 속도 </a:t>
            </a:r>
            <a:r>
              <a:rPr lang="en-US" altLang="ko-KR" b="1" dirty="0">
                <a:solidFill>
                  <a:schemeClr val="tx1"/>
                </a:solidFill>
              </a:rPr>
              <a:t>+ </a:t>
            </a:r>
            <a:r>
              <a:rPr lang="ko-KR" altLang="en-US" b="1" dirty="0">
                <a:solidFill>
                  <a:schemeClr val="tx1"/>
                </a:solidFill>
              </a:rPr>
              <a:t>내가 보는 물의 속도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3284984"/>
            <a:ext cx="8363767" cy="1440160"/>
          </a:xfrm>
          <a:prstGeom prst="rect">
            <a:avLst/>
          </a:prstGeom>
          <a:solidFill>
            <a:srgbClr val="00FFFF"/>
          </a:solidFill>
        </p:spPr>
        <p:txBody>
          <a:bodyPr wrap="square" anchor="ctr">
            <a:noAutofit/>
          </a:bodyPr>
          <a:lstStyle/>
          <a:p>
            <a:r>
              <a:rPr lang="en-US" altLang="ko-KR" sz="2000" b="1" dirty="0"/>
              <a:t>Generally </a:t>
            </a:r>
            <a:r>
              <a:rPr lang="ko-KR" altLang="en-US" sz="2000" b="1" dirty="0"/>
              <a:t>일반적으로</a:t>
            </a:r>
            <a:r>
              <a:rPr lang="en-US" altLang="ko-KR" sz="2000" b="1" dirty="0"/>
              <a:t>,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Speed of wave I see = Pure speed of wave + Speed of medium I see</a:t>
            </a:r>
          </a:p>
          <a:p>
            <a:pPr algn="ctr"/>
            <a:r>
              <a:rPr lang="ko-KR" altLang="en-US" sz="2000" b="1" dirty="0"/>
              <a:t>내가 보는 파동의 속도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파동의 고유한 속도 </a:t>
            </a:r>
            <a:r>
              <a:rPr lang="en-US" altLang="ko-KR" sz="2000" b="1" dirty="0"/>
              <a:t>+ </a:t>
            </a:r>
            <a:r>
              <a:rPr lang="ko-KR" altLang="en-US" sz="2000" b="1" dirty="0"/>
              <a:t>내가 보는 매질의 속도</a:t>
            </a:r>
            <a:endParaRPr lang="en-US" altLang="ko-KR" sz="2000" b="1" dirty="0"/>
          </a:p>
        </p:txBody>
      </p:sp>
      <p:sp>
        <p:nvSpPr>
          <p:cNvPr id="86" name="직사각형 85"/>
          <p:cNvSpPr/>
          <p:nvPr/>
        </p:nvSpPr>
        <p:spPr>
          <a:xfrm>
            <a:off x="471632" y="4954323"/>
            <a:ext cx="83637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Speed of wave in the beginning wouldn’t be big matter.</a:t>
            </a:r>
          </a:p>
          <a:p>
            <a:pPr algn="ctr"/>
            <a:r>
              <a:rPr lang="en-US" altLang="ko-KR" sz="2000" b="1" dirty="0"/>
              <a:t>What speed of medium observer sees is most important.</a:t>
            </a:r>
          </a:p>
          <a:p>
            <a:pPr algn="ctr"/>
            <a:r>
              <a:rPr lang="en-US" altLang="ko-KR" sz="2000" b="1" dirty="0"/>
              <a:t>“</a:t>
            </a:r>
            <a:r>
              <a:rPr lang="ko-KR" altLang="en-US" sz="2000" b="1" dirty="0"/>
              <a:t>파동이 출발할 때의 속도는 중요하지 않다</a:t>
            </a:r>
            <a:r>
              <a:rPr lang="en-US" altLang="ko-KR" sz="2000" b="1" dirty="0"/>
              <a:t>. </a:t>
            </a:r>
          </a:p>
          <a:p>
            <a:pPr algn="ctr"/>
            <a:r>
              <a:rPr lang="ko-KR" altLang="en-US" sz="2000" b="1" dirty="0"/>
              <a:t>관측자가 보기에 매질이 어떤 속도로 움직이느냐가 중요하다</a:t>
            </a:r>
            <a:r>
              <a:rPr lang="en-US" altLang="ko-KR" sz="2000" b="1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58729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 idx="4294967295"/>
          </p:nvPr>
        </p:nvSpPr>
        <p:spPr>
          <a:xfrm>
            <a:off x="0" y="34370"/>
            <a:ext cx="8970734" cy="790150"/>
          </a:xfrm>
        </p:spPr>
        <p:txBody>
          <a:bodyPr>
            <a:normAutofit fontScale="90000"/>
          </a:bodyPr>
          <a:lstStyle/>
          <a:p>
            <a:r>
              <a:rPr lang="en-US" altLang="ko-KR" sz="3200" b="1" dirty="0"/>
              <a:t>Apparent speed of Wave </a:t>
            </a:r>
            <a:r>
              <a:rPr lang="ko-KR" altLang="en-US" sz="3200" b="1" dirty="0"/>
              <a:t>파동의 겉보기 속도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492136" y="2160803"/>
            <a:ext cx="8360282" cy="9203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Speed of sound I hear = Pure speed of sound + Speed of air I see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내가 듣는 소리의 속도 </a:t>
            </a:r>
            <a:r>
              <a:rPr lang="en-US" altLang="ko-KR" b="1" dirty="0">
                <a:solidFill>
                  <a:schemeClr val="tx1"/>
                </a:solidFill>
              </a:rPr>
              <a:t>=</a:t>
            </a:r>
            <a:r>
              <a:rPr lang="ko-KR" altLang="en-US" b="1" dirty="0">
                <a:solidFill>
                  <a:schemeClr val="tx1"/>
                </a:solidFill>
              </a:rPr>
              <a:t> 소리의 고유한 속도 </a:t>
            </a:r>
            <a:r>
              <a:rPr lang="en-US" altLang="ko-KR" b="1" dirty="0">
                <a:solidFill>
                  <a:schemeClr val="tx1"/>
                </a:solidFill>
              </a:rPr>
              <a:t>+ </a:t>
            </a:r>
            <a:r>
              <a:rPr lang="ko-KR" altLang="en-US" b="1" dirty="0">
                <a:solidFill>
                  <a:schemeClr val="tx1"/>
                </a:solidFill>
              </a:rPr>
              <a:t>내가 보는 공기의 속도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29823" y="1359136"/>
            <a:ext cx="8684355" cy="80166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Speed of water wave I see = Pure speed of water wave + Speed of water I see</a:t>
            </a: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내가 보는 </a:t>
            </a:r>
            <a:r>
              <a:rPr lang="ko-KR" altLang="en-US" b="1" dirty="0" err="1">
                <a:solidFill>
                  <a:schemeClr val="tx1"/>
                </a:solidFill>
              </a:rPr>
              <a:t>물결파의</a:t>
            </a:r>
            <a:r>
              <a:rPr lang="ko-KR" altLang="en-US" b="1" dirty="0">
                <a:solidFill>
                  <a:schemeClr val="tx1"/>
                </a:solidFill>
              </a:rPr>
              <a:t> 속도 </a:t>
            </a:r>
            <a:r>
              <a:rPr lang="en-US" altLang="ko-KR" b="1" dirty="0">
                <a:solidFill>
                  <a:schemeClr val="tx1"/>
                </a:solidFill>
              </a:rPr>
              <a:t>=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ko-KR" altLang="en-US" b="1" dirty="0" err="1">
                <a:solidFill>
                  <a:schemeClr val="tx1"/>
                </a:solidFill>
              </a:rPr>
              <a:t>물결파의</a:t>
            </a:r>
            <a:r>
              <a:rPr lang="ko-KR" altLang="en-US" b="1" dirty="0">
                <a:solidFill>
                  <a:schemeClr val="tx1"/>
                </a:solidFill>
              </a:rPr>
              <a:t> 고유한 속도 </a:t>
            </a:r>
            <a:r>
              <a:rPr lang="en-US" altLang="ko-KR" b="1" dirty="0">
                <a:solidFill>
                  <a:schemeClr val="tx1"/>
                </a:solidFill>
              </a:rPr>
              <a:t>+ </a:t>
            </a:r>
            <a:r>
              <a:rPr lang="ko-KR" altLang="en-US" b="1" dirty="0">
                <a:solidFill>
                  <a:schemeClr val="tx1"/>
                </a:solidFill>
              </a:rPr>
              <a:t>내가 보는 물의 속도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3284984"/>
            <a:ext cx="8363767" cy="1440160"/>
          </a:xfrm>
          <a:prstGeom prst="rect">
            <a:avLst/>
          </a:prstGeom>
          <a:solidFill>
            <a:srgbClr val="00FFFF"/>
          </a:solidFill>
        </p:spPr>
        <p:txBody>
          <a:bodyPr wrap="square" anchor="ctr">
            <a:noAutofit/>
          </a:bodyPr>
          <a:lstStyle/>
          <a:p>
            <a:r>
              <a:rPr lang="en-US" altLang="ko-KR" sz="2000" b="1" dirty="0"/>
              <a:t>Generally </a:t>
            </a:r>
            <a:r>
              <a:rPr lang="ko-KR" altLang="en-US" sz="2000" b="1" dirty="0"/>
              <a:t>일반적으로</a:t>
            </a:r>
            <a:r>
              <a:rPr lang="en-US" altLang="ko-KR" sz="2000" b="1" dirty="0"/>
              <a:t>,</a:t>
            </a:r>
          </a:p>
          <a:p>
            <a:endParaRPr lang="en-US" altLang="ko-KR" sz="2000" b="1" dirty="0"/>
          </a:p>
          <a:p>
            <a:r>
              <a:rPr lang="en-US" altLang="ko-KR" sz="2000" b="1" dirty="0"/>
              <a:t>Speed of wave I see = Pure speed of wave + Speed of medium I see</a:t>
            </a:r>
          </a:p>
          <a:p>
            <a:pPr algn="ctr"/>
            <a:r>
              <a:rPr lang="ko-KR" altLang="en-US" sz="2000" b="1" dirty="0"/>
              <a:t>내가 보는 파동의 속도 </a:t>
            </a:r>
            <a:r>
              <a:rPr lang="en-US" altLang="ko-KR" sz="2000" b="1" dirty="0"/>
              <a:t>=</a:t>
            </a:r>
            <a:r>
              <a:rPr lang="ko-KR" altLang="en-US" sz="2000" b="1" dirty="0"/>
              <a:t> 파동의 고유한 속도 </a:t>
            </a:r>
            <a:r>
              <a:rPr lang="en-US" altLang="ko-KR" sz="2000" b="1" dirty="0"/>
              <a:t>+ </a:t>
            </a:r>
            <a:r>
              <a:rPr lang="ko-KR" altLang="en-US" sz="2000" b="1" dirty="0"/>
              <a:t>내가 보는 매질의 속도</a:t>
            </a:r>
            <a:endParaRPr lang="en-US" altLang="ko-KR" sz="2000" b="1" dirty="0"/>
          </a:p>
        </p:txBody>
      </p:sp>
      <p:sp>
        <p:nvSpPr>
          <p:cNvPr id="86" name="직사각형 85"/>
          <p:cNvSpPr/>
          <p:nvPr/>
        </p:nvSpPr>
        <p:spPr>
          <a:xfrm>
            <a:off x="471632" y="4954323"/>
            <a:ext cx="83637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/>
              <a:t>Speed of wave in the beginning wouldn’t be big matter.</a:t>
            </a:r>
          </a:p>
          <a:p>
            <a:pPr algn="ctr"/>
            <a:r>
              <a:rPr lang="en-US" altLang="ko-KR" sz="2000" b="1" dirty="0"/>
              <a:t>What speed of medium observer sees is most important.</a:t>
            </a:r>
          </a:p>
          <a:p>
            <a:pPr algn="ctr"/>
            <a:r>
              <a:rPr lang="en-US" altLang="ko-KR" sz="2000" b="1" dirty="0"/>
              <a:t>“</a:t>
            </a:r>
            <a:r>
              <a:rPr lang="ko-KR" altLang="en-US" sz="2000" b="1" dirty="0"/>
              <a:t>파동이 출발할 때의 속도는 중요하지 않다</a:t>
            </a:r>
            <a:r>
              <a:rPr lang="en-US" altLang="ko-KR" sz="2000" b="1" dirty="0"/>
              <a:t>. </a:t>
            </a:r>
          </a:p>
          <a:p>
            <a:pPr algn="ctr"/>
            <a:r>
              <a:rPr lang="ko-KR" altLang="en-US" sz="2000" b="1" dirty="0"/>
              <a:t>관측자가 보기에 매질이 어떤 속도로 움직이느냐가 중요하다</a:t>
            </a:r>
            <a:r>
              <a:rPr lang="en-US" altLang="ko-KR" sz="2000" b="1" dirty="0"/>
              <a:t>.”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83568" y="764704"/>
            <a:ext cx="7848872" cy="2448272"/>
            <a:chOff x="683568" y="764704"/>
            <a:chExt cx="7848872" cy="2448272"/>
          </a:xfrm>
        </p:grpSpPr>
        <p:sp>
          <p:nvSpPr>
            <p:cNvPr id="8" name="직사각형 7"/>
            <p:cNvSpPr/>
            <p:nvPr/>
          </p:nvSpPr>
          <p:spPr>
            <a:xfrm>
              <a:off x="683568" y="764704"/>
              <a:ext cx="7848872" cy="24482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sz="2800" dirty="0">
                  <a:solidFill>
                    <a:schemeClr val="bg1"/>
                  </a:solidFill>
                </a:rPr>
                <a:t>매질 </a:t>
              </a:r>
              <a:r>
                <a:rPr lang="en-US" altLang="ko-KR" sz="2800" dirty="0">
                  <a:solidFill>
                    <a:schemeClr val="bg1"/>
                  </a:solidFill>
                </a:rPr>
                <a:t>(Medium) : </a:t>
              </a:r>
              <a:r>
                <a:rPr lang="ko-KR" altLang="en-US" sz="2800" dirty="0">
                  <a:solidFill>
                    <a:schemeClr val="bg1"/>
                  </a:solidFill>
                </a:rPr>
                <a:t>파동의 전파를 돕는 매게 물질</a:t>
              </a:r>
              <a:endParaRPr lang="en-US" altLang="ko-KR" sz="28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800" dirty="0">
                  <a:solidFill>
                    <a:schemeClr val="bg1"/>
                  </a:solidFill>
                </a:rPr>
                <a:t>Medium to help wave propagation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857183" y="1776198"/>
              <a:ext cx="7429635" cy="1304925"/>
              <a:chOff x="454733" y="1776198"/>
              <a:chExt cx="7429635" cy="1304925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733" y="1776198"/>
                <a:ext cx="3505200" cy="1304925"/>
              </a:xfrm>
              <a:prstGeom prst="rect">
                <a:avLst/>
              </a:prstGeom>
            </p:spPr>
          </p:pic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545"/>
              <a:stretch/>
            </p:blipFill>
            <p:spPr>
              <a:xfrm>
                <a:off x="3997336" y="1777441"/>
                <a:ext cx="2014166" cy="1295836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53140" y="1777441"/>
                <a:ext cx="1831228" cy="1299300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857183" y="1791079"/>
              <a:ext cx="791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</a:rPr>
                <a:t>Water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20314" y="2676305"/>
              <a:ext cx="466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0070C0"/>
                  </a:solidFill>
                </a:rPr>
                <a:t>Air</a:t>
              </a:r>
              <a:endParaRPr lang="ko-KR" alt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84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6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moon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moon" id="{16586447-7F74-47EA-AE85-3A42A9DAB6F3}" vid="{858F77E4-B66D-457A-8D52-93C95A658065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32229</TotalTime>
  <Words>3100</Words>
  <Application>Microsoft Macintosh PowerPoint</Application>
  <PresentationFormat>화면 슬라이드 쇼(4:3)</PresentationFormat>
  <Paragraphs>395</Paragraphs>
  <Slides>33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HY목각파임B</vt:lpstr>
      <vt:lpstr>맑은 고딕</vt:lpstr>
      <vt:lpstr>MD솔체</vt:lpstr>
      <vt:lpstr>Arial</vt:lpstr>
      <vt:lpstr>Arial Black</vt:lpstr>
      <vt:lpstr>Palatino Linotype</vt:lpstr>
      <vt:lpstr>Ravie</vt:lpstr>
      <vt:lpstr>Symbol</vt:lpstr>
      <vt:lpstr>Times New Roman</vt:lpstr>
      <vt:lpstr>Office 테마</vt:lpstr>
      <vt:lpstr>dmoon</vt:lpstr>
      <vt:lpstr>PowerPoint 프레젠테이션</vt:lpstr>
      <vt:lpstr>달리는 차 안에서도 똑같이 공놀이를 할 수 있을까? Can we play ball in moving car as same as doing outside ?</vt:lpstr>
      <vt:lpstr>Apparent speed 겉보기 속도</vt:lpstr>
      <vt:lpstr>Apparent speed for Wave 겉보기 속도 II</vt:lpstr>
      <vt:lpstr>Apparent speed for Wave 겉보기 속도 II</vt:lpstr>
      <vt:lpstr>Apparent speed for Sound 겉보기 속도 III</vt:lpstr>
      <vt:lpstr>Apparent speed for Sound 겉보기 속도 III</vt:lpstr>
      <vt:lpstr>Apparent speed of Wave 파동의 겉보기 속도</vt:lpstr>
      <vt:lpstr>Apparent speed of Wave 파동의 겉보기 속도</vt:lpstr>
      <vt:lpstr>What is the medium of light ?  빛의 매질은 무엇인가?</vt:lpstr>
      <vt:lpstr>What is the medium of light ?  빛의 매질은 무엇인가?</vt:lpstr>
      <vt:lpstr>Michelson-Molly Experiment to measure the speed of ether 에테르의 속도를 측정하는 마이켈슨-몰리의 실험</vt:lpstr>
      <vt:lpstr>Michelson-Molly Experiment to measure the speed of ether 에테르의 속도를 측정하는 마이켈슨-몰리의 실험</vt:lpstr>
      <vt:lpstr>If ether doesn’t exist… 에테르가 존재하지 않는다면..</vt:lpstr>
      <vt:lpstr>Einstein’s drastic idea 아인슈타인의 과감한 착상</vt:lpstr>
      <vt:lpstr>&lt;상대론의 탄생과 빛&gt; 정리</vt:lpstr>
      <vt:lpstr>Summary of Beginning of Relativity and Light</vt:lpstr>
      <vt:lpstr>PowerPoint 프레젠테이션</vt:lpstr>
      <vt:lpstr>Einstein’s drastic idea 아인슈타인의 과감한 착상</vt:lpstr>
      <vt:lpstr>For Example.. 예를 들면.. </vt:lpstr>
      <vt:lpstr>Time goes slowly 천천히 흐르는 시간</vt:lpstr>
      <vt:lpstr>Time goes slowly 천천히 흐르는 시간</vt:lpstr>
      <vt:lpstr>Time goes slowly 천천히 흐르는 시간</vt:lpstr>
      <vt:lpstr>Time goes slowly 천천히 흐르는 시간</vt:lpstr>
      <vt:lpstr>Idea that think their time is getting slower each other is strange : Twin Paradox. 서로 상대방의 시간이 느리다고 생각하면 이상해진다   &gt;&gt; 쌍둥이 역설</vt:lpstr>
      <vt:lpstr>Order of events are changed  사건의 순서가 바뀐다</vt:lpstr>
      <vt:lpstr>Order of events are changed  사건의 순서가 바뀐다</vt:lpstr>
      <vt:lpstr>Length becomes different 길이가 달라진다</vt:lpstr>
      <vt:lpstr>Length becomes different 길이가 달라진다</vt:lpstr>
      <vt:lpstr>Mass is changed 질량이 변한다</vt:lpstr>
      <vt:lpstr>&lt;특수 상대론&gt; 정리</vt:lpstr>
      <vt:lpstr>PowerPoint 프레젠테이션</vt:lpstr>
      <vt:lpstr>Summary of Special Relativity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IKHWANG</dc:creator>
  <cp:lastModifiedBy>문동호</cp:lastModifiedBy>
  <cp:revision>1445</cp:revision>
  <dcterms:created xsi:type="dcterms:W3CDTF">2014-02-11T08:04:33Z</dcterms:created>
  <dcterms:modified xsi:type="dcterms:W3CDTF">2022-11-26T07:55:10Z</dcterms:modified>
</cp:coreProperties>
</file>